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66" r:id="rId3"/>
    <p:sldId id="280" r:id="rId4"/>
    <p:sldId id="269" r:id="rId5"/>
    <p:sldId id="267" r:id="rId6"/>
    <p:sldId id="263" r:id="rId7"/>
    <p:sldId id="262" r:id="rId8"/>
    <p:sldId id="282" r:id="rId9"/>
    <p:sldId id="270" r:id="rId10"/>
    <p:sldId id="271" r:id="rId11"/>
    <p:sldId id="272" r:id="rId12"/>
    <p:sldId id="274" r:id="rId13"/>
    <p:sldId id="281" r:id="rId14"/>
  </p:sldIdLst>
  <p:sldSz cx="9144000" cy="6858000" type="screen4x3"/>
  <p:notesSz cx="6797675" cy="99266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1" d="100"/>
          <a:sy n="71" d="100"/>
        </p:scale>
        <p:origin x="-2784" y="-95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nchor="b">
            <a:noAutofit/>
          </a:bodyPr>
          <a:lstStyle>
            <a:lvl1pPr>
              <a:lnSpc>
                <a:spcPct val="100000"/>
              </a:lnSpc>
              <a:defRPr sz="8000"/>
            </a:lvl1pPr>
          </a:lstStyle>
          <a:p>
            <a:r>
              <a:rPr lang="ru-RU" smtClean="0"/>
              <a:t>Образец заголовка</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7" name="Date Placeholder 6"/>
          <p:cNvSpPr>
            <a:spLocks noGrp="1"/>
          </p:cNvSpPr>
          <p:nvPr>
            <p:ph type="dt" sz="half" idx="10"/>
          </p:nvPr>
        </p:nvSpPr>
        <p:spPr/>
        <p:txBody>
          <a:bodyPr/>
          <a:lstStyle/>
          <a:p>
            <a:fld id="{A6DE07CC-6750-4672-B686-481F1ED221FF}" type="datetimeFigureOut">
              <a:rPr lang="ru-RU" smtClean="0"/>
              <a:t>16.04.2019</a:t>
            </a:fld>
            <a:endParaRPr lang="ru-RU"/>
          </a:p>
        </p:txBody>
      </p:sp>
      <p:sp>
        <p:nvSpPr>
          <p:cNvPr id="8" name="Slide Number Placeholder 7"/>
          <p:cNvSpPr>
            <a:spLocks noGrp="1"/>
          </p:cNvSpPr>
          <p:nvPr>
            <p:ph type="sldNum" sz="quarter" idx="11"/>
          </p:nvPr>
        </p:nvSpPr>
        <p:spPr/>
        <p:txBody>
          <a:bodyPr/>
          <a:lstStyle/>
          <a:p>
            <a:fld id="{9D33304D-0A8F-48F9-BE8F-1D1FFAF86A74}" type="slidenum">
              <a:rPr lang="ru-RU" smtClean="0"/>
              <a:t>‹#›</a:t>
            </a:fld>
            <a:endParaRPr lang="ru-RU"/>
          </a:p>
        </p:txBody>
      </p:sp>
      <p:sp>
        <p:nvSpPr>
          <p:cNvPr id="9" name="Footer Placeholder 8"/>
          <p:cNvSpPr>
            <a:spLocks noGrp="1"/>
          </p:cNvSpPr>
          <p:nvPr>
            <p:ph type="ftr" sz="quarter" idx="12"/>
          </p:nvPr>
        </p:nvSpPr>
        <p:spPr/>
        <p:txBody>
          <a:bodyPr/>
          <a:lstStyle/>
          <a:p>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A6DE07CC-6750-4672-B686-481F1ED221FF}" type="datetimeFigureOut">
              <a:rPr lang="ru-RU" smtClean="0"/>
              <a:t>16.04.2019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D33304D-0A8F-48F9-BE8F-1D1FFAF86A74}"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A6DE07CC-6750-4672-B686-481F1ED221FF}" type="datetimeFigureOut">
              <a:rPr lang="ru-RU" smtClean="0"/>
              <a:t>16.04.2019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D33304D-0A8F-48F9-BE8F-1D1FFAF86A74}"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smtClean="0"/>
          </a:p>
        </p:txBody>
      </p:sp>
      <p:sp>
        <p:nvSpPr>
          <p:cNvPr id="4" name="Date Placeholder 3"/>
          <p:cNvSpPr>
            <a:spLocks noGrp="1"/>
          </p:cNvSpPr>
          <p:nvPr>
            <p:ph type="dt" sz="half" idx="10"/>
          </p:nvPr>
        </p:nvSpPr>
        <p:spPr/>
        <p:txBody>
          <a:bodyPr/>
          <a:lstStyle/>
          <a:p>
            <a:fld id="{A6DE07CC-6750-4672-B686-481F1ED221FF}" type="datetimeFigureOut">
              <a:rPr lang="ru-RU" smtClean="0"/>
              <a:t>16.04.2019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D33304D-0A8F-48F9-BE8F-1D1FFAF86A74}"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722313" y="1371600"/>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ru-RU" smtClean="0"/>
              <a:t>Образец заголовка</a:t>
            </a:r>
            <a:endParaRPr lang="en-US" dirty="0"/>
          </a:p>
        </p:txBody>
      </p:sp>
      <p:sp>
        <p:nvSpPr>
          <p:cNvPr id="3" name="Text Placeholder 2"/>
          <p:cNvSpPr>
            <a:spLocks noGrp="1"/>
          </p:cNvSpPr>
          <p:nvPr>
            <p:ph type="body" idx="1"/>
          </p:nvPr>
        </p:nvSpPr>
        <p:spPr>
          <a:xfrm>
            <a:off x="722313" y="4068763"/>
            <a:ext cx="77724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A6DE07CC-6750-4672-B686-481F1ED221FF}" type="datetimeFigureOut">
              <a:rPr lang="ru-RU" smtClean="0"/>
              <a:t>16.04.2019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D33304D-0A8F-48F9-BE8F-1D1FFAF86A74}" type="slidenum">
              <a:rPr lang="ru-RU" smtClean="0"/>
              <a:t>‹#›</a:t>
            </a:fld>
            <a:endParaRPr lang="ru-RU"/>
          </a:p>
        </p:txBody>
      </p:sp>
      <p:sp>
        <p:nvSpPr>
          <p:cNvPr id="7" name="Oval 6"/>
          <p:cNvSpPr/>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296728"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smtClean="0"/>
          </a:p>
        </p:txBody>
      </p:sp>
      <p:sp>
        <p:nvSpPr>
          <p:cNvPr id="5" name="Date Placeholder 4"/>
          <p:cNvSpPr>
            <a:spLocks noGrp="1"/>
          </p:cNvSpPr>
          <p:nvPr>
            <p:ph type="dt" sz="half" idx="10"/>
          </p:nvPr>
        </p:nvSpPr>
        <p:spPr/>
        <p:txBody>
          <a:bodyPr/>
          <a:lstStyle/>
          <a:p>
            <a:fld id="{A6DE07CC-6750-4672-B686-481F1ED221FF}" type="datetimeFigureOut">
              <a:rPr lang="ru-RU" smtClean="0"/>
              <a:t>16.04.2019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9D33304D-0A8F-48F9-BE8F-1D1FFAF86A74}" type="slidenum">
              <a:rPr lang="ru-RU" smtClean="0"/>
              <a:t>‹#›</a:t>
            </a:fld>
            <a:endParaRPr lang="ru-RU"/>
          </a:p>
        </p:txBody>
      </p:sp>
      <p:sp>
        <p:nvSpPr>
          <p:cNvPr id="9" name="Content Placeholder 8"/>
          <p:cNvSpPr>
            <a:spLocks noGrp="1"/>
          </p:cNvSpPr>
          <p:nvPr>
            <p:ph sz="quarter" idx="13"/>
          </p:nvPr>
        </p:nvSpPr>
        <p:spPr>
          <a:xfrm>
            <a:off x="365760" y="1600200"/>
            <a:ext cx="4041648" cy="452628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7" name="Date Placeholder 6"/>
          <p:cNvSpPr>
            <a:spLocks noGrp="1"/>
          </p:cNvSpPr>
          <p:nvPr>
            <p:ph type="dt" sz="half" idx="10"/>
          </p:nvPr>
        </p:nvSpPr>
        <p:spPr/>
        <p:txBody>
          <a:bodyPr/>
          <a:lstStyle/>
          <a:p>
            <a:fld id="{A6DE07CC-6750-4672-B686-481F1ED221FF}" type="datetimeFigureOut">
              <a:rPr lang="ru-RU" smtClean="0"/>
              <a:t>16.04.2019</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9D33304D-0A8F-48F9-BE8F-1D1FFAF86A74}" type="slidenum">
              <a:rPr lang="ru-RU" smtClean="0"/>
              <a:t>‹#›</a:t>
            </a:fld>
            <a:endParaRPr lang="ru-RU"/>
          </a:p>
        </p:txBody>
      </p:sp>
      <p:sp>
        <p:nvSpPr>
          <p:cNvPr id="11" name="Content Placeholder 10"/>
          <p:cNvSpPr>
            <a:spLocks noGrp="1"/>
          </p:cNvSpPr>
          <p:nvPr>
            <p:ph sz="quarter" idx="13"/>
          </p:nvPr>
        </p:nvSpPr>
        <p:spPr>
          <a:xfrm>
            <a:off x="457200" y="2212848"/>
            <a:ext cx="4041648" cy="391363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A6DE07CC-6750-4672-B686-481F1ED221FF}" type="datetimeFigureOut">
              <a:rPr lang="ru-RU" smtClean="0"/>
              <a:t>16.04.2019</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9D33304D-0A8F-48F9-BE8F-1D1FFAF86A74}"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6DE07CC-6750-4672-B686-481F1ED221FF}" type="datetimeFigureOut">
              <a:rPr lang="ru-RU" smtClean="0"/>
              <a:t>16.04.2019</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9D33304D-0A8F-48F9-BE8F-1D1FFAF86A74}"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A6DE07CC-6750-4672-B686-481F1ED221FF}" type="datetimeFigureOut">
              <a:rPr lang="ru-RU" smtClean="0"/>
              <a:t>16.04.2019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9D33304D-0A8F-48F9-BE8F-1D1FFAF86A74}"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nchor="b"/>
          <a:lstStyle>
            <a:lvl1pPr algn="ctr">
              <a:lnSpc>
                <a:spcPct val="100000"/>
              </a:lnSpc>
              <a:defRPr sz="2800" b="0"/>
            </a:lvl1pPr>
          </a:lstStyle>
          <a:p>
            <a:r>
              <a:rPr lang="ru-RU" smtClean="0"/>
              <a:t>Образец заголовка</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A6DE07CC-6750-4672-B686-481F1ED221FF}" type="datetimeFigureOut">
              <a:rPr lang="ru-RU" smtClean="0"/>
              <a:t>16.04.2019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9D33304D-0A8F-48F9-BE8F-1D1FFAF86A74}"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smtClean="0"/>
          </a:p>
        </p:txBody>
      </p:sp>
      <p:sp>
        <p:nvSpPr>
          <p:cNvPr id="4" name="Date Placeholder 3"/>
          <p:cNvSpPr>
            <a:spLocks noGrp="1"/>
          </p:cNvSpPr>
          <p:nvPr>
            <p:ph type="dt" sz="half" idx="2"/>
          </p:nvPr>
        </p:nvSpPr>
        <p:spPr>
          <a:xfrm>
            <a:off x="6363347" y="6356350"/>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fld id="{A6DE07CC-6750-4672-B686-481F1ED221FF}" type="datetimeFigureOut">
              <a:rPr lang="ru-RU" smtClean="0"/>
              <a:t>16.04.2019</a:t>
            </a:fld>
            <a:endParaRPr lang="ru-RU"/>
          </a:p>
        </p:txBody>
      </p:sp>
      <p:sp>
        <p:nvSpPr>
          <p:cNvPr id="5" name="Footer Placeholder 4"/>
          <p:cNvSpPr>
            <a:spLocks noGrp="1"/>
          </p:cNvSpPr>
          <p:nvPr>
            <p:ph type="ftr" sz="quarter" idx="3"/>
          </p:nvPr>
        </p:nvSpPr>
        <p:spPr>
          <a:xfrm>
            <a:off x="659165" y="6356350"/>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endParaRPr lang="ru-RU"/>
          </a:p>
        </p:txBody>
      </p:sp>
      <p:sp>
        <p:nvSpPr>
          <p:cNvPr id="6" name="Slide Number Placeholder 5"/>
          <p:cNvSpPr>
            <a:spLocks noGrp="1"/>
          </p:cNvSpPr>
          <p:nvPr>
            <p:ph type="sldNum" sz="quarter" idx="4"/>
          </p:nvPr>
        </p:nvSpPr>
        <p:spPr>
          <a:xfrm>
            <a:off x="8543278" y="6356350"/>
            <a:ext cx="561975"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fld id="{9D33304D-0A8F-48F9-BE8F-1D1FFAF86A74}" type="slidenum">
              <a:rPr lang="ru-RU" smtClean="0"/>
              <a:t>‹#›</a:t>
            </a:fld>
            <a:endParaRPr lang="ru-RU"/>
          </a:p>
        </p:txBody>
      </p:sp>
      <p:sp>
        <p:nvSpPr>
          <p:cNvPr id="7" name="Oval 6"/>
          <p:cNvSpPr/>
          <p:nvPr/>
        </p:nvSpPr>
        <p:spPr>
          <a:xfrm>
            <a:off x="8457760"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Oval 7"/>
          <p:cNvSpPr/>
          <p:nvPr/>
        </p:nvSpPr>
        <p:spPr>
          <a:xfrm>
            <a:off x="569119"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jpeg"/><Relationship Id="rId13" Type="http://schemas.openxmlformats.org/officeDocument/2006/relationships/image" Target="../media/image13.jpeg"/><Relationship Id="rId3" Type="http://schemas.openxmlformats.org/officeDocument/2006/relationships/image" Target="../media/image3.jpeg"/><Relationship Id="rId7" Type="http://schemas.openxmlformats.org/officeDocument/2006/relationships/image" Target="../media/image7.jpeg"/><Relationship Id="rId12" Type="http://schemas.openxmlformats.org/officeDocument/2006/relationships/image" Target="../media/image12.jpe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6.jpeg"/><Relationship Id="rId11" Type="http://schemas.openxmlformats.org/officeDocument/2006/relationships/image" Target="../media/image11.jpeg"/><Relationship Id="rId5" Type="http://schemas.openxmlformats.org/officeDocument/2006/relationships/image" Target="../media/image5.jpeg"/><Relationship Id="rId15" Type="http://schemas.openxmlformats.org/officeDocument/2006/relationships/image" Target="../media/image15.jpeg"/><Relationship Id="rId10" Type="http://schemas.openxmlformats.org/officeDocument/2006/relationships/image" Target="../media/image10.jpeg"/><Relationship Id="rId4" Type="http://schemas.openxmlformats.org/officeDocument/2006/relationships/image" Target="../media/image4.jpeg"/><Relationship Id="rId9" Type="http://schemas.openxmlformats.org/officeDocument/2006/relationships/image" Target="../media/image9.jpeg"/><Relationship Id="rId14" Type="http://schemas.openxmlformats.org/officeDocument/2006/relationships/image" Target="../media/image14.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ru-RU" dirty="0" smtClean="0"/>
              <a:t> </a:t>
            </a:r>
            <a:endParaRPr lang="ru-RU" dirty="0"/>
          </a:p>
        </p:txBody>
      </p:sp>
      <p:sp>
        <p:nvSpPr>
          <p:cNvPr id="3" name="Подзаголовок 2"/>
          <p:cNvSpPr>
            <a:spLocks noGrp="1"/>
          </p:cNvSpPr>
          <p:nvPr>
            <p:ph type="subTitle" idx="1"/>
          </p:nvPr>
        </p:nvSpPr>
        <p:spPr/>
        <p:txBody>
          <a:bodyPr/>
          <a:lstStyle/>
          <a:p>
            <a:endParaRPr lang="ru-RU"/>
          </a:p>
        </p:txBody>
      </p:sp>
      <p:pic>
        <p:nvPicPr>
          <p:cNvPr id="1026" name="Picture 2" descr="C:\Users\Николай\Desktop\л.п\1 - 00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202" y="-15010"/>
            <a:ext cx="9144000" cy="687301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Таблица 3"/>
          <p:cNvGraphicFramePr>
            <a:graphicFrameLocks noGrp="1"/>
          </p:cNvGraphicFramePr>
          <p:nvPr/>
        </p:nvGraphicFramePr>
        <p:xfrm>
          <a:off x="3987624" y="1598940"/>
          <a:ext cx="1168751" cy="4757084"/>
        </p:xfrm>
        <a:graphic>
          <a:graphicData uri="http://schemas.openxmlformats.org/drawingml/2006/table">
            <a:tbl>
              <a:tblPr/>
              <a:tblGrid>
                <a:gridCol w="606465"/>
                <a:gridCol w="55860"/>
                <a:gridCol w="55860"/>
                <a:gridCol w="450566"/>
              </a:tblGrid>
              <a:tr h="106613">
                <a:tc>
                  <a:txBody>
                    <a:bodyPr/>
                    <a:lstStyle/>
                    <a:p>
                      <a:pPr fontAlgn="t"/>
                      <a:r>
                        <a:rPr lang="ru-RU" sz="300" b="1">
                          <a:solidFill>
                            <a:srgbClr val="D84C00"/>
                          </a:solidFill>
                          <a:effectLst/>
                        </a:rPr>
                        <a:t>Слоёный салат "Бусы на снегу" с говядиной</a:t>
                      </a:r>
                    </a:p>
                  </a:txBody>
                  <a:tcPr marL="23797" marR="23797" marT="7615" marB="7615">
                    <a:lnL>
                      <a:noFill/>
                    </a:lnL>
                    <a:lnR>
                      <a:noFill/>
                    </a:lnR>
                    <a:lnT>
                      <a:noFill/>
                    </a:lnT>
                    <a:lnB w="9525" cap="flat" cmpd="sng" algn="ctr">
                      <a:solidFill>
                        <a:srgbClr val="DE8D08"/>
                      </a:solidFill>
                      <a:prstDash val="solid"/>
                      <a:round/>
                      <a:headEnd type="none" w="med" len="med"/>
                      <a:tailEnd type="none" w="med" len="med"/>
                    </a:lnB>
                  </a:tcPr>
                </a:tc>
                <a:tc>
                  <a:txBody>
                    <a:bodyPr/>
                    <a:lstStyle/>
                    <a:p>
                      <a:endParaRPr lang="ru-RU" sz="300"/>
                    </a:p>
                  </a:txBody>
                  <a:tcPr marL="15230" marR="15230" marT="7615" marB="7615">
                    <a:lnL>
                      <a:noFill/>
                    </a:lnL>
                  </a:tcPr>
                </a:tc>
                <a:tc>
                  <a:txBody>
                    <a:bodyPr/>
                    <a:lstStyle/>
                    <a:p>
                      <a:endParaRPr lang="ru-RU" sz="300"/>
                    </a:p>
                  </a:txBody>
                  <a:tcPr marL="15230" marR="15230" marT="7615" marB="7615"/>
                </a:tc>
                <a:tc>
                  <a:txBody>
                    <a:bodyPr/>
                    <a:lstStyle/>
                    <a:p>
                      <a:endParaRPr lang="ru-RU" sz="300"/>
                    </a:p>
                  </a:txBody>
                  <a:tcPr marL="15230" marR="15230" marT="7615" marB="7615"/>
                </a:tc>
              </a:tr>
              <a:tr h="326184">
                <a:tc>
                  <a:txBody>
                    <a:bodyPr/>
                    <a:lstStyle/>
                    <a:p>
                      <a:pPr fontAlgn="t"/>
                      <a:r>
                        <a:rPr lang="ru-RU" sz="300">
                          <a:effectLst/>
                        </a:rPr>
                        <a:t> 20 мин (ваши 20 мин) Sasha_Lexi   16.12.18Сегодня приготовим потрясающе вкусный праздничный салат "Бусы на снегу" с говядиной. Этот сытный мясной салат отлично украсит новогодний стол 2019. Понравится всем!</a:t>
                      </a:r>
                    </a:p>
                  </a:txBody>
                  <a:tcPr marL="3173" marR="3173" marT="3173" marB="3173">
                    <a:lnL w="9525" cap="flat" cmpd="sng" algn="ctr">
                      <a:solidFill>
                        <a:srgbClr val="DE8D08"/>
                      </a:solidFill>
                      <a:prstDash val="solid"/>
                      <a:round/>
                      <a:headEnd type="none" w="med" len="med"/>
                      <a:tailEnd type="none" w="med" len="med"/>
                    </a:lnL>
                    <a:lnR w="9525" cap="flat" cmpd="sng" algn="ctr">
                      <a:solidFill>
                        <a:srgbClr val="DE8D08"/>
                      </a:solidFill>
                      <a:prstDash val="solid"/>
                      <a:round/>
                      <a:headEnd type="none" w="med" len="med"/>
                      <a:tailEnd type="none" w="med" len="med"/>
                    </a:lnR>
                    <a:lnT w="9525" cap="flat" cmpd="sng" algn="ctr">
                      <a:solidFill>
                        <a:srgbClr val="DE8D08"/>
                      </a:solidFill>
                      <a:prstDash val="solid"/>
                      <a:round/>
                      <a:headEnd type="none" w="med" len="med"/>
                      <a:tailEnd type="none" w="med" len="med"/>
                    </a:lnT>
                    <a:lnB w="9525" cap="flat" cmpd="sng" algn="ctr">
                      <a:solidFill>
                        <a:srgbClr val="DE8D08"/>
                      </a:solidFill>
                      <a:prstDash val="solid"/>
                      <a:round/>
                      <a:headEnd type="none" w="med" len="med"/>
                      <a:tailEnd type="none" w="med" len="med"/>
                    </a:lnB>
                  </a:tcPr>
                </a:tc>
                <a:tc>
                  <a:txBody>
                    <a:bodyPr/>
                    <a:lstStyle/>
                    <a:p>
                      <a:endParaRPr lang="ru-RU" sz="300"/>
                    </a:p>
                  </a:txBody>
                  <a:tcPr marL="15230" marR="15230" marT="7615" marB="7615">
                    <a:lnL w="9525" cap="flat" cmpd="sng" algn="ctr">
                      <a:solidFill>
                        <a:srgbClr val="DE8D08"/>
                      </a:solidFill>
                      <a:prstDash val="solid"/>
                      <a:round/>
                      <a:headEnd type="none" w="med" len="med"/>
                      <a:tailEnd type="none" w="med" len="med"/>
                    </a:lnL>
                  </a:tcPr>
                </a:tc>
                <a:tc>
                  <a:txBody>
                    <a:bodyPr/>
                    <a:lstStyle/>
                    <a:p>
                      <a:endParaRPr lang="ru-RU" sz="300"/>
                    </a:p>
                  </a:txBody>
                  <a:tcPr marL="15230" marR="15230" marT="7615" marB="7615"/>
                </a:tc>
                <a:tc>
                  <a:txBody>
                    <a:bodyPr/>
                    <a:lstStyle/>
                    <a:p>
                      <a:endParaRPr lang="ru-RU" sz="300"/>
                    </a:p>
                  </a:txBody>
                  <a:tcPr marL="15230" marR="15230" marT="7615" marB="7615"/>
                </a:tc>
              </a:tr>
              <a:tr h="60922">
                <a:tc>
                  <a:txBody>
                    <a:bodyPr/>
                    <a:lstStyle/>
                    <a:p>
                      <a:endParaRPr lang="ru-RU" sz="300"/>
                    </a:p>
                  </a:txBody>
                  <a:tcPr marL="15230" marR="15230" marT="7615" marB="7615">
                    <a:lnL>
                      <a:noFill/>
                    </a:lnL>
                    <a:lnR>
                      <a:noFill/>
                    </a:lnR>
                    <a:lnT w="9525" cap="flat" cmpd="sng" algn="ctr">
                      <a:solidFill>
                        <a:srgbClr val="DE8D08"/>
                      </a:solidFill>
                      <a:prstDash val="solid"/>
                      <a:round/>
                      <a:headEnd type="none" w="med" len="med"/>
                      <a:tailEnd type="none" w="med" len="med"/>
                    </a:lnT>
                    <a:lnB>
                      <a:noFill/>
                    </a:lnB>
                  </a:tcPr>
                </a:tc>
                <a:tc>
                  <a:txBody>
                    <a:bodyPr/>
                    <a:lstStyle/>
                    <a:p>
                      <a:endParaRPr lang="ru-RU" sz="300"/>
                    </a:p>
                  </a:txBody>
                  <a:tcPr marL="15230" marR="15230" marT="7615" marB="7615">
                    <a:lnL>
                      <a:noFill/>
                    </a:lnL>
                  </a:tcPr>
                </a:tc>
                <a:tc>
                  <a:txBody>
                    <a:bodyPr/>
                    <a:lstStyle/>
                    <a:p>
                      <a:endParaRPr lang="ru-RU" sz="300"/>
                    </a:p>
                  </a:txBody>
                  <a:tcPr marL="15230" marR="15230" marT="7615" marB="7615"/>
                </a:tc>
                <a:tc>
                  <a:txBody>
                    <a:bodyPr/>
                    <a:lstStyle/>
                    <a:p>
                      <a:endParaRPr lang="ru-RU" sz="300"/>
                    </a:p>
                  </a:txBody>
                  <a:tcPr marL="15230" marR="15230" marT="7615" marB="7615"/>
                </a:tc>
              </a:tr>
              <a:tr h="60922">
                <a:tc>
                  <a:txBody>
                    <a:bodyPr/>
                    <a:lstStyle/>
                    <a:p>
                      <a:pPr fontAlgn="t"/>
                      <a:endParaRPr lang="ru-RU" sz="300">
                        <a:effectLst/>
                      </a:endParaRPr>
                    </a:p>
                  </a:txBody>
                  <a:tcPr marL="15230" marR="15230" marT="7615" marB="7615">
                    <a:lnL>
                      <a:noFill/>
                    </a:lnL>
                    <a:lnR>
                      <a:noFill/>
                    </a:lnR>
                    <a:lnT>
                      <a:noFill/>
                    </a:lnT>
                    <a:lnB>
                      <a:noFill/>
                    </a:lnB>
                    <a:solidFill>
                      <a:srgbClr val="D9E0A6"/>
                    </a:solidFill>
                  </a:tcPr>
                </a:tc>
                <a:tc>
                  <a:txBody>
                    <a:bodyPr/>
                    <a:lstStyle/>
                    <a:p>
                      <a:endParaRPr lang="ru-RU" sz="300"/>
                    </a:p>
                  </a:txBody>
                  <a:tcPr marL="15230" marR="15230" marT="7615" marB="7615">
                    <a:lnL>
                      <a:noFill/>
                    </a:lnL>
                  </a:tcPr>
                </a:tc>
                <a:tc>
                  <a:txBody>
                    <a:bodyPr/>
                    <a:lstStyle/>
                    <a:p>
                      <a:endParaRPr lang="ru-RU" sz="300"/>
                    </a:p>
                  </a:txBody>
                  <a:tcPr marL="15230" marR="15230" marT="7615" marB="7615"/>
                </a:tc>
                <a:tc>
                  <a:txBody>
                    <a:bodyPr/>
                    <a:lstStyle/>
                    <a:p>
                      <a:endParaRPr lang="ru-RU" sz="300"/>
                    </a:p>
                  </a:txBody>
                  <a:tcPr marL="15230" marR="15230" marT="7615" marB="7615"/>
                </a:tc>
              </a:tr>
              <a:tr h="77421">
                <a:tc gridSpan="3">
                  <a:txBody>
                    <a:bodyPr/>
                    <a:lstStyle/>
                    <a:p>
                      <a:pPr algn="ctr" fontAlgn="t"/>
                      <a:r>
                        <a:rPr lang="ru-RU" sz="300" b="1">
                          <a:solidFill>
                            <a:srgbClr val="D84C00"/>
                          </a:solidFill>
                          <a:effectLst/>
                        </a:rPr>
                        <a:t>Продукты</a:t>
                      </a:r>
                      <a:endParaRPr lang="ru-RU" sz="300">
                        <a:effectLst/>
                      </a:endParaRPr>
                    </a:p>
                  </a:txBody>
                  <a:tcPr marL="23797" marR="15230" marT="15865" marB="15865">
                    <a:lnL>
                      <a:noFill/>
                    </a:lnL>
                    <a:lnR>
                      <a:noFill/>
                    </a:lnR>
                    <a:lnT>
                      <a:noFill/>
                    </a:lnT>
                    <a:lnB>
                      <a:noFill/>
                    </a:lnB>
                    <a:solidFill>
                      <a:srgbClr val="D9E0A6"/>
                    </a:solidFill>
                  </a:tcPr>
                </a:tc>
                <a:tc hMerge="1">
                  <a:txBody>
                    <a:bodyPr/>
                    <a:lstStyle/>
                    <a:p>
                      <a:endParaRPr lang="ru-RU"/>
                    </a:p>
                  </a:txBody>
                  <a:tcPr/>
                </a:tc>
                <a:tc hMerge="1">
                  <a:txBody>
                    <a:bodyPr/>
                    <a:lstStyle/>
                    <a:p>
                      <a:endParaRPr lang="ru-RU"/>
                    </a:p>
                  </a:txBody>
                  <a:tcPr/>
                </a:tc>
                <a:tc>
                  <a:txBody>
                    <a:bodyPr/>
                    <a:lstStyle/>
                    <a:p>
                      <a:endParaRPr lang="ru-RU" sz="300"/>
                    </a:p>
                  </a:txBody>
                  <a:tcPr marL="15230" marR="15230" marT="7615" marB="7615">
                    <a:lnL>
                      <a:noFill/>
                    </a:lnL>
                  </a:tcPr>
                </a:tc>
              </a:tr>
              <a:tr h="60922">
                <a:tc gridSpan="3">
                  <a:txBody>
                    <a:bodyPr/>
                    <a:lstStyle/>
                    <a:p>
                      <a:pPr algn="ctr" fontAlgn="t"/>
                      <a:r>
                        <a:rPr lang="ru-RU" sz="300">
                          <a:effectLst/>
                        </a:rPr>
                        <a:t>Говядина отварная - 200-300 г</a:t>
                      </a:r>
                    </a:p>
                  </a:txBody>
                  <a:tcPr marL="23797" marR="23797" marT="4759" marB="4759">
                    <a:lnL>
                      <a:noFill/>
                    </a:lnL>
                    <a:lnR>
                      <a:noFill/>
                    </a:lnR>
                    <a:lnT>
                      <a:noFill/>
                    </a:lnT>
                    <a:lnB>
                      <a:noFill/>
                    </a:lnB>
                    <a:solidFill>
                      <a:srgbClr val="E5EAC2"/>
                    </a:solidFill>
                  </a:tcPr>
                </a:tc>
                <a:tc hMerge="1">
                  <a:txBody>
                    <a:bodyPr/>
                    <a:lstStyle/>
                    <a:p>
                      <a:endParaRPr lang="ru-RU"/>
                    </a:p>
                  </a:txBody>
                  <a:tcPr/>
                </a:tc>
                <a:tc hMerge="1">
                  <a:txBody>
                    <a:bodyPr/>
                    <a:lstStyle/>
                    <a:p>
                      <a:endParaRPr lang="ru-RU"/>
                    </a:p>
                  </a:txBody>
                  <a:tcPr/>
                </a:tc>
                <a:tc>
                  <a:txBody>
                    <a:bodyPr/>
                    <a:lstStyle/>
                    <a:p>
                      <a:endParaRPr lang="ru-RU" sz="300"/>
                    </a:p>
                  </a:txBody>
                  <a:tcPr marL="15230" marR="15230" marT="7615" marB="7615">
                    <a:lnL>
                      <a:noFill/>
                    </a:lnL>
                  </a:tcPr>
                </a:tc>
              </a:tr>
              <a:tr h="100901">
                <a:tc gridSpan="3">
                  <a:txBody>
                    <a:bodyPr/>
                    <a:lstStyle/>
                    <a:p>
                      <a:pPr algn="ctr" fontAlgn="t"/>
                      <a:r>
                        <a:rPr lang="ru-RU" sz="300">
                          <a:effectLst/>
                        </a:rPr>
                        <a:t>Огурцы маринованные (маленькие) - 4-5 шт.</a:t>
                      </a:r>
                    </a:p>
                  </a:txBody>
                  <a:tcPr marL="23797" marR="23797" marT="4759" marB="4759">
                    <a:lnL>
                      <a:noFill/>
                    </a:lnL>
                    <a:lnR>
                      <a:noFill/>
                    </a:lnR>
                    <a:lnT>
                      <a:noFill/>
                    </a:lnT>
                    <a:lnB>
                      <a:noFill/>
                    </a:lnB>
                    <a:solidFill>
                      <a:srgbClr val="D9E0A6"/>
                    </a:solidFill>
                  </a:tcPr>
                </a:tc>
                <a:tc hMerge="1">
                  <a:txBody>
                    <a:bodyPr/>
                    <a:lstStyle/>
                    <a:p>
                      <a:endParaRPr lang="ru-RU"/>
                    </a:p>
                  </a:txBody>
                  <a:tcPr/>
                </a:tc>
                <a:tc hMerge="1">
                  <a:txBody>
                    <a:bodyPr/>
                    <a:lstStyle/>
                    <a:p>
                      <a:endParaRPr lang="ru-RU"/>
                    </a:p>
                  </a:txBody>
                  <a:tcPr/>
                </a:tc>
                <a:tc>
                  <a:txBody>
                    <a:bodyPr/>
                    <a:lstStyle/>
                    <a:p>
                      <a:endParaRPr lang="ru-RU" sz="300"/>
                    </a:p>
                  </a:txBody>
                  <a:tcPr marL="15230" marR="15230" marT="7615" marB="7615">
                    <a:lnL>
                      <a:noFill/>
                    </a:lnL>
                  </a:tcPr>
                </a:tc>
              </a:tr>
              <a:tr h="60922">
                <a:tc gridSpan="3">
                  <a:txBody>
                    <a:bodyPr/>
                    <a:lstStyle/>
                    <a:p>
                      <a:pPr algn="ctr" fontAlgn="t"/>
                      <a:r>
                        <a:rPr lang="ru-RU" sz="300">
                          <a:effectLst/>
                        </a:rPr>
                        <a:t>Морковь отварная - 1-2 шт.</a:t>
                      </a:r>
                    </a:p>
                  </a:txBody>
                  <a:tcPr marL="23797" marR="23797" marT="4759" marB="4759">
                    <a:lnL>
                      <a:noFill/>
                    </a:lnL>
                    <a:lnR>
                      <a:noFill/>
                    </a:lnR>
                    <a:lnT>
                      <a:noFill/>
                    </a:lnT>
                    <a:lnB>
                      <a:noFill/>
                    </a:lnB>
                    <a:solidFill>
                      <a:srgbClr val="E5EAC2"/>
                    </a:solidFill>
                  </a:tcPr>
                </a:tc>
                <a:tc hMerge="1">
                  <a:txBody>
                    <a:bodyPr/>
                    <a:lstStyle/>
                    <a:p>
                      <a:endParaRPr lang="ru-RU"/>
                    </a:p>
                  </a:txBody>
                  <a:tcPr/>
                </a:tc>
                <a:tc hMerge="1">
                  <a:txBody>
                    <a:bodyPr/>
                    <a:lstStyle/>
                    <a:p>
                      <a:endParaRPr lang="ru-RU"/>
                    </a:p>
                  </a:txBody>
                  <a:tcPr/>
                </a:tc>
                <a:tc>
                  <a:txBody>
                    <a:bodyPr/>
                    <a:lstStyle/>
                    <a:p>
                      <a:endParaRPr lang="ru-RU" sz="300"/>
                    </a:p>
                  </a:txBody>
                  <a:tcPr marL="15230" marR="15230" marT="7615" marB="7615">
                    <a:lnL>
                      <a:noFill/>
                    </a:lnL>
                  </a:tcPr>
                </a:tc>
              </a:tr>
              <a:tr h="60922">
                <a:tc gridSpan="3">
                  <a:txBody>
                    <a:bodyPr/>
                    <a:lstStyle/>
                    <a:p>
                      <a:pPr algn="ctr" fontAlgn="t"/>
                      <a:r>
                        <a:rPr lang="ru-RU" sz="300">
                          <a:effectLst/>
                        </a:rPr>
                        <a:t>Яйца отварные - 3-4 шт.</a:t>
                      </a:r>
                    </a:p>
                  </a:txBody>
                  <a:tcPr marL="23797" marR="23797" marT="4759" marB="4759">
                    <a:lnL>
                      <a:noFill/>
                    </a:lnL>
                    <a:lnR>
                      <a:noFill/>
                    </a:lnR>
                    <a:lnT>
                      <a:noFill/>
                    </a:lnT>
                    <a:lnB>
                      <a:noFill/>
                    </a:lnB>
                    <a:solidFill>
                      <a:srgbClr val="D9E0A6"/>
                    </a:solidFill>
                  </a:tcPr>
                </a:tc>
                <a:tc hMerge="1">
                  <a:txBody>
                    <a:bodyPr/>
                    <a:lstStyle/>
                    <a:p>
                      <a:endParaRPr lang="ru-RU"/>
                    </a:p>
                  </a:txBody>
                  <a:tcPr/>
                </a:tc>
                <a:tc hMerge="1">
                  <a:txBody>
                    <a:bodyPr/>
                    <a:lstStyle/>
                    <a:p>
                      <a:endParaRPr lang="ru-RU"/>
                    </a:p>
                  </a:txBody>
                  <a:tcPr/>
                </a:tc>
                <a:tc>
                  <a:txBody>
                    <a:bodyPr/>
                    <a:lstStyle/>
                    <a:p>
                      <a:endParaRPr lang="ru-RU" sz="300"/>
                    </a:p>
                  </a:txBody>
                  <a:tcPr marL="15230" marR="15230" marT="7615" marB="7615">
                    <a:lnL>
                      <a:noFill/>
                    </a:lnL>
                  </a:tcPr>
                </a:tc>
              </a:tr>
              <a:tr h="60922">
                <a:tc gridSpan="3">
                  <a:txBody>
                    <a:bodyPr/>
                    <a:lstStyle/>
                    <a:p>
                      <a:pPr algn="ctr" fontAlgn="t"/>
                      <a:r>
                        <a:rPr lang="ru-RU" sz="300">
                          <a:effectLst/>
                        </a:rPr>
                        <a:t>Сыр твёрдый - 100-150 г</a:t>
                      </a:r>
                    </a:p>
                  </a:txBody>
                  <a:tcPr marL="23797" marR="23797" marT="4759" marB="4759">
                    <a:lnL>
                      <a:noFill/>
                    </a:lnL>
                    <a:lnR>
                      <a:noFill/>
                    </a:lnR>
                    <a:lnT>
                      <a:noFill/>
                    </a:lnT>
                    <a:lnB>
                      <a:noFill/>
                    </a:lnB>
                    <a:solidFill>
                      <a:srgbClr val="E5EAC2"/>
                    </a:solidFill>
                  </a:tcPr>
                </a:tc>
                <a:tc hMerge="1">
                  <a:txBody>
                    <a:bodyPr/>
                    <a:lstStyle/>
                    <a:p>
                      <a:endParaRPr lang="ru-RU"/>
                    </a:p>
                  </a:txBody>
                  <a:tcPr/>
                </a:tc>
                <a:tc hMerge="1">
                  <a:txBody>
                    <a:bodyPr/>
                    <a:lstStyle/>
                    <a:p>
                      <a:endParaRPr lang="ru-RU"/>
                    </a:p>
                  </a:txBody>
                  <a:tcPr/>
                </a:tc>
                <a:tc>
                  <a:txBody>
                    <a:bodyPr/>
                    <a:lstStyle/>
                    <a:p>
                      <a:endParaRPr lang="ru-RU" sz="300"/>
                    </a:p>
                  </a:txBody>
                  <a:tcPr marL="15230" marR="15230" marT="7615" marB="7615">
                    <a:lnL>
                      <a:noFill/>
                    </a:lnL>
                  </a:tcPr>
                </a:tc>
              </a:tr>
              <a:tr h="60922">
                <a:tc gridSpan="3">
                  <a:txBody>
                    <a:bodyPr/>
                    <a:lstStyle/>
                    <a:p>
                      <a:pPr algn="ctr" fontAlgn="t"/>
                      <a:r>
                        <a:rPr lang="ru-RU" sz="300">
                          <a:effectLst/>
                        </a:rPr>
                        <a:t>Гранатовые зёрна - для украшения</a:t>
                      </a:r>
                    </a:p>
                  </a:txBody>
                  <a:tcPr marL="23797" marR="23797" marT="4759" marB="4759">
                    <a:lnL>
                      <a:noFill/>
                    </a:lnL>
                    <a:lnR>
                      <a:noFill/>
                    </a:lnR>
                    <a:lnT>
                      <a:noFill/>
                    </a:lnT>
                    <a:lnB>
                      <a:noFill/>
                    </a:lnB>
                    <a:solidFill>
                      <a:srgbClr val="D9E0A6"/>
                    </a:solidFill>
                  </a:tcPr>
                </a:tc>
                <a:tc hMerge="1">
                  <a:txBody>
                    <a:bodyPr/>
                    <a:lstStyle/>
                    <a:p>
                      <a:endParaRPr lang="ru-RU"/>
                    </a:p>
                  </a:txBody>
                  <a:tcPr/>
                </a:tc>
                <a:tc hMerge="1">
                  <a:txBody>
                    <a:bodyPr/>
                    <a:lstStyle/>
                    <a:p>
                      <a:endParaRPr lang="ru-RU"/>
                    </a:p>
                  </a:txBody>
                  <a:tcPr/>
                </a:tc>
                <a:tc>
                  <a:txBody>
                    <a:bodyPr/>
                    <a:lstStyle/>
                    <a:p>
                      <a:endParaRPr lang="ru-RU" sz="300"/>
                    </a:p>
                  </a:txBody>
                  <a:tcPr marL="15230" marR="15230" marT="7615" marB="7615">
                    <a:lnL>
                      <a:noFill/>
                    </a:lnL>
                  </a:tcPr>
                </a:tc>
              </a:tr>
              <a:tr h="351568">
                <a:tc gridSpan="3">
                  <a:txBody>
                    <a:bodyPr/>
                    <a:lstStyle/>
                    <a:p>
                      <a:pPr fontAlgn="t"/>
                      <a:r>
                        <a:rPr lang="ru-RU" sz="300">
                          <a:effectLst/>
                        </a:rPr>
                        <a:t>Майонез - по вкусу</a:t>
                      </a:r>
                    </a:p>
                  </a:txBody>
                  <a:tcPr marL="23797" marR="23797" marT="4759" marB="4759">
                    <a:lnL>
                      <a:noFill/>
                    </a:lnL>
                    <a:lnR>
                      <a:noFill/>
                    </a:lnR>
                    <a:lnT>
                      <a:noFill/>
                    </a:lnT>
                    <a:lnB>
                      <a:noFill/>
                    </a:lnB>
                    <a:solidFill>
                      <a:srgbClr val="E5EAC2"/>
                    </a:solidFill>
                  </a:tcPr>
                </a:tc>
                <a:tc hMerge="1">
                  <a:txBody>
                    <a:bodyPr/>
                    <a:lstStyle/>
                    <a:p>
                      <a:endParaRPr lang="ru-RU"/>
                    </a:p>
                  </a:txBody>
                  <a:tcPr/>
                </a:tc>
                <a:tc hMerge="1">
                  <a:txBody>
                    <a:bodyPr/>
                    <a:lstStyle/>
                    <a:p>
                      <a:endParaRPr lang="ru-RU"/>
                    </a:p>
                  </a:txBody>
                  <a:tcPr/>
                </a:tc>
                <a:tc>
                  <a:txBody>
                    <a:bodyPr/>
                    <a:lstStyle/>
                    <a:p>
                      <a:pPr algn="ctr" fontAlgn="t"/>
                      <a:endParaRPr lang="ru-RU" sz="300">
                        <a:effectLst/>
                      </a:endParaRPr>
                    </a:p>
                    <a:p>
                      <a:pPr algn="ctr" fontAlgn="t"/>
                      <a:r>
                        <a:rPr lang="ru-RU" sz="300">
                          <a:effectLst/>
                        </a:rPr>
                        <a:t>Видео рецептСлоёный салат "Бусы на снегу" с говядинойПошаговый фото рецептСлоёный салат "Бусы на снегу" с говядиной</a:t>
                      </a:r>
                    </a:p>
                  </a:txBody>
                  <a:tcPr marL="15865" marR="15865" marT="15865" marB="15865">
                    <a:lnL>
                      <a:noFill/>
                    </a:lnL>
                    <a:lnR>
                      <a:noFill/>
                    </a:lnR>
                    <a:lnB>
                      <a:noFill/>
                    </a:lnB>
                    <a:solidFill>
                      <a:srgbClr val="D9E0A6"/>
                    </a:solidFill>
                  </a:tcPr>
                </a:tc>
              </a:tr>
              <a:tr h="67902">
                <a:tc>
                  <a:txBody>
                    <a:bodyPr/>
                    <a:lstStyle/>
                    <a:p>
                      <a:pPr algn="ctr" fontAlgn="t"/>
                      <a:endParaRPr lang="ru-RU" sz="300">
                        <a:effectLst/>
                      </a:endParaRPr>
                    </a:p>
                  </a:txBody>
                  <a:tcPr marL="15230" marR="15230" marT="11105" marB="11105">
                    <a:lnL>
                      <a:noFill/>
                    </a:lnL>
                    <a:lnR>
                      <a:noFill/>
                    </a:lnR>
                    <a:lnT>
                      <a:noFill/>
                    </a:lnT>
                    <a:lnB w="9525" cap="flat" cmpd="sng" algn="ctr">
                      <a:solidFill>
                        <a:srgbClr val="E39915"/>
                      </a:solidFill>
                      <a:prstDash val="solid"/>
                      <a:round/>
                      <a:headEnd type="none" w="med" len="med"/>
                      <a:tailEnd type="none" w="med" len="med"/>
                    </a:lnB>
                  </a:tcPr>
                </a:tc>
                <a:tc>
                  <a:txBody>
                    <a:bodyPr/>
                    <a:lstStyle/>
                    <a:p>
                      <a:endParaRPr lang="ru-RU" sz="300"/>
                    </a:p>
                  </a:txBody>
                  <a:tcPr marL="15230" marR="15230" marT="7615" marB="7615">
                    <a:lnL>
                      <a:noFill/>
                    </a:lnL>
                    <a:lnT>
                      <a:noFill/>
                    </a:lnT>
                  </a:tcPr>
                </a:tc>
                <a:tc>
                  <a:txBody>
                    <a:bodyPr/>
                    <a:lstStyle/>
                    <a:p>
                      <a:endParaRPr lang="ru-RU" sz="300"/>
                    </a:p>
                  </a:txBody>
                  <a:tcPr marL="15230" marR="15230" marT="7615" marB="7615">
                    <a:lnT>
                      <a:noFill/>
                    </a:lnT>
                  </a:tcPr>
                </a:tc>
                <a:tc>
                  <a:txBody>
                    <a:bodyPr/>
                    <a:lstStyle/>
                    <a:p>
                      <a:endParaRPr lang="ru-RU" sz="300"/>
                    </a:p>
                  </a:txBody>
                  <a:tcPr marL="15230" marR="15230" marT="7615" marB="7615">
                    <a:lnT>
                      <a:noFill/>
                    </a:lnT>
                  </a:tcPr>
                </a:tc>
              </a:tr>
              <a:tr h="250667">
                <a:tc>
                  <a:txBody>
                    <a:bodyPr/>
                    <a:lstStyle/>
                    <a:p>
                      <a:pPr algn="ctr" fontAlgn="t"/>
                      <a:endParaRPr lang="ru-RU" sz="300">
                        <a:effectLst/>
                      </a:endParaRPr>
                    </a:p>
                    <a:p>
                      <a:pPr algn="ctr" fontAlgn="t"/>
                      <a:r>
                        <a:rPr lang="ru-RU" sz="300">
                          <a:effectLst/>
                        </a:rPr>
                        <a:t>Подготавливаем продукты.</a:t>
                      </a:r>
                      <a:br>
                        <a:rPr lang="ru-RU" sz="300">
                          <a:effectLst/>
                        </a:rPr>
                      </a:br>
                      <a:r>
                        <a:rPr lang="ru-RU" sz="300">
                          <a:effectLst/>
                        </a:rPr>
                        <a:t>Говядину и морковь заранее отвариваем до готовности. Яйца варим вкрутую.</a:t>
                      </a:r>
                    </a:p>
                  </a:txBody>
                  <a:tcPr marL="15230" marR="15230" marT="11105" marB="11105">
                    <a:lnL>
                      <a:noFill/>
                    </a:lnL>
                    <a:lnR>
                      <a:noFill/>
                    </a:lnR>
                    <a:lnT w="9525" cap="flat" cmpd="sng" algn="ctr">
                      <a:solidFill>
                        <a:srgbClr val="E39915"/>
                      </a:solidFill>
                      <a:prstDash val="solid"/>
                      <a:round/>
                      <a:headEnd type="none" w="med" len="med"/>
                      <a:tailEnd type="none" w="med" len="med"/>
                    </a:lnT>
                    <a:lnB w="9525" cap="flat" cmpd="sng" algn="ctr">
                      <a:solidFill>
                        <a:srgbClr val="E39915"/>
                      </a:solidFill>
                      <a:prstDash val="solid"/>
                      <a:round/>
                      <a:headEnd type="none" w="med" len="med"/>
                      <a:tailEnd type="none" w="med" len="med"/>
                    </a:lnB>
                  </a:tcPr>
                </a:tc>
                <a:tc>
                  <a:txBody>
                    <a:bodyPr/>
                    <a:lstStyle/>
                    <a:p>
                      <a:endParaRPr lang="ru-RU" sz="300"/>
                    </a:p>
                  </a:txBody>
                  <a:tcPr marL="15230" marR="15230" marT="7615" marB="7615">
                    <a:lnL>
                      <a:noFill/>
                    </a:lnL>
                  </a:tcPr>
                </a:tc>
                <a:tc>
                  <a:txBody>
                    <a:bodyPr/>
                    <a:lstStyle/>
                    <a:p>
                      <a:endParaRPr lang="ru-RU" sz="300"/>
                    </a:p>
                  </a:txBody>
                  <a:tcPr marL="15230" marR="15230" marT="7615" marB="7615"/>
                </a:tc>
                <a:tc>
                  <a:txBody>
                    <a:bodyPr/>
                    <a:lstStyle/>
                    <a:p>
                      <a:endParaRPr lang="ru-RU" sz="300"/>
                    </a:p>
                  </a:txBody>
                  <a:tcPr marL="15230" marR="15230" marT="7615" marB="7615"/>
                </a:tc>
              </a:tr>
              <a:tr h="60922">
                <a:tc>
                  <a:txBody>
                    <a:bodyPr/>
                    <a:lstStyle/>
                    <a:p>
                      <a:endParaRPr lang="ru-RU" sz="300"/>
                    </a:p>
                  </a:txBody>
                  <a:tcPr marL="15230" marR="15230" marT="7615" marB="7615">
                    <a:lnT w="9525" cap="flat" cmpd="sng" algn="ctr">
                      <a:solidFill>
                        <a:srgbClr val="E39915"/>
                      </a:solidFill>
                      <a:prstDash val="solid"/>
                      <a:round/>
                      <a:headEnd type="none" w="med" len="med"/>
                      <a:tailEnd type="none" w="med" len="med"/>
                    </a:lnT>
                  </a:tcPr>
                </a:tc>
                <a:tc>
                  <a:txBody>
                    <a:bodyPr/>
                    <a:lstStyle/>
                    <a:p>
                      <a:endParaRPr lang="ru-RU" sz="300"/>
                    </a:p>
                  </a:txBody>
                  <a:tcPr marL="15230" marR="15230" marT="7615" marB="7615"/>
                </a:tc>
                <a:tc>
                  <a:txBody>
                    <a:bodyPr/>
                    <a:lstStyle/>
                    <a:p>
                      <a:endParaRPr lang="ru-RU" sz="300"/>
                    </a:p>
                  </a:txBody>
                  <a:tcPr marL="15230" marR="15230" marT="7615" marB="7615"/>
                </a:tc>
                <a:tc>
                  <a:txBody>
                    <a:bodyPr/>
                    <a:lstStyle/>
                    <a:p>
                      <a:endParaRPr lang="ru-RU" sz="300"/>
                    </a:p>
                  </a:txBody>
                  <a:tcPr marL="15230" marR="15230" marT="7615" marB="7615"/>
                </a:tc>
              </a:tr>
              <a:tr h="296358">
                <a:tc>
                  <a:txBody>
                    <a:bodyPr/>
                    <a:lstStyle/>
                    <a:p>
                      <a:pPr algn="ctr" fontAlgn="t"/>
                      <a:endParaRPr lang="ru-RU" sz="300">
                        <a:effectLst/>
                      </a:endParaRPr>
                    </a:p>
                    <a:p>
                      <a:pPr algn="ctr" fontAlgn="t"/>
                      <a:r>
                        <a:rPr lang="ru-RU" sz="300">
                          <a:effectLst/>
                        </a:rPr>
                        <a:t>Как приготовить слоёный салат "Бусы на снегу" с говядиной:</a:t>
                      </a:r>
                      <a:br>
                        <a:rPr lang="ru-RU" sz="300">
                          <a:effectLst/>
                        </a:rPr>
                      </a:br>
                      <a:r>
                        <a:rPr lang="ru-RU" sz="300">
                          <a:effectLst/>
                        </a:rPr>
                        <a:t/>
                      </a:r>
                      <a:br>
                        <a:rPr lang="ru-RU" sz="300">
                          <a:effectLst/>
                        </a:rPr>
                      </a:br>
                      <a:r>
                        <a:rPr lang="ru-RU" sz="300">
                          <a:effectLst/>
                        </a:rPr>
                        <a:t>Отварную говядину режем мелкими кубиками.</a:t>
                      </a:r>
                    </a:p>
                  </a:txBody>
                  <a:tcPr marL="15230" marR="15230" marT="11105" marB="11105">
                    <a:lnL>
                      <a:noFill/>
                    </a:lnL>
                    <a:lnR>
                      <a:noFill/>
                    </a:lnR>
                    <a:lnB w="9525" cap="flat" cmpd="sng" algn="ctr">
                      <a:solidFill>
                        <a:srgbClr val="E39915"/>
                      </a:solidFill>
                      <a:prstDash val="solid"/>
                      <a:round/>
                      <a:headEnd type="none" w="med" len="med"/>
                      <a:tailEnd type="none" w="med" len="med"/>
                    </a:lnB>
                  </a:tcPr>
                </a:tc>
                <a:tc>
                  <a:txBody>
                    <a:bodyPr/>
                    <a:lstStyle/>
                    <a:p>
                      <a:endParaRPr lang="ru-RU" sz="300"/>
                    </a:p>
                  </a:txBody>
                  <a:tcPr marL="15230" marR="15230" marT="7615" marB="7615">
                    <a:lnL>
                      <a:noFill/>
                    </a:lnL>
                  </a:tcPr>
                </a:tc>
                <a:tc>
                  <a:txBody>
                    <a:bodyPr/>
                    <a:lstStyle/>
                    <a:p>
                      <a:endParaRPr lang="ru-RU" sz="300"/>
                    </a:p>
                  </a:txBody>
                  <a:tcPr marL="15230" marR="15230" marT="7615" marB="7615"/>
                </a:tc>
                <a:tc>
                  <a:txBody>
                    <a:bodyPr/>
                    <a:lstStyle/>
                    <a:p>
                      <a:endParaRPr lang="ru-RU" sz="300"/>
                    </a:p>
                  </a:txBody>
                  <a:tcPr marL="15230" marR="15230" marT="7615" marB="7615"/>
                </a:tc>
              </a:tr>
              <a:tr h="159284">
                <a:tc>
                  <a:txBody>
                    <a:bodyPr/>
                    <a:lstStyle/>
                    <a:p>
                      <a:pPr algn="ctr" fontAlgn="t"/>
                      <a:endParaRPr lang="ru-RU" sz="300">
                        <a:effectLst/>
                      </a:endParaRPr>
                    </a:p>
                    <a:p>
                      <a:pPr algn="ctr" fontAlgn="t"/>
                      <a:r>
                        <a:rPr lang="ru-RU" sz="300">
                          <a:effectLst/>
                        </a:rPr>
                        <a:t>Маринованные огурцы тоже режем мелкими кубиками.</a:t>
                      </a:r>
                    </a:p>
                  </a:txBody>
                  <a:tcPr marL="15230" marR="15230" marT="11105" marB="11105">
                    <a:lnL>
                      <a:noFill/>
                    </a:lnL>
                    <a:lnR>
                      <a:noFill/>
                    </a:lnR>
                    <a:lnT w="9525" cap="flat" cmpd="sng" algn="ctr">
                      <a:solidFill>
                        <a:srgbClr val="E39915"/>
                      </a:solidFill>
                      <a:prstDash val="solid"/>
                      <a:round/>
                      <a:headEnd type="none" w="med" len="med"/>
                      <a:tailEnd type="none" w="med" len="med"/>
                    </a:lnT>
                    <a:lnB w="9525" cap="flat" cmpd="sng" algn="ctr">
                      <a:solidFill>
                        <a:srgbClr val="E39915"/>
                      </a:solidFill>
                      <a:prstDash val="solid"/>
                      <a:round/>
                      <a:headEnd type="none" w="med" len="med"/>
                      <a:tailEnd type="none" w="med" len="med"/>
                    </a:lnB>
                  </a:tcPr>
                </a:tc>
                <a:tc>
                  <a:txBody>
                    <a:bodyPr/>
                    <a:lstStyle/>
                    <a:p>
                      <a:endParaRPr lang="ru-RU" sz="300"/>
                    </a:p>
                  </a:txBody>
                  <a:tcPr marL="15230" marR="15230" marT="7615" marB="7615">
                    <a:lnL>
                      <a:noFill/>
                    </a:lnL>
                  </a:tcPr>
                </a:tc>
                <a:tc>
                  <a:txBody>
                    <a:bodyPr/>
                    <a:lstStyle/>
                    <a:p>
                      <a:endParaRPr lang="ru-RU" sz="300"/>
                    </a:p>
                  </a:txBody>
                  <a:tcPr marL="15230" marR="15230" marT="7615" marB="7615"/>
                </a:tc>
                <a:tc>
                  <a:txBody>
                    <a:bodyPr/>
                    <a:lstStyle/>
                    <a:p>
                      <a:endParaRPr lang="ru-RU" sz="300"/>
                    </a:p>
                  </a:txBody>
                  <a:tcPr marL="15230" marR="15230" marT="7615" marB="7615"/>
                </a:tc>
              </a:tr>
              <a:tr h="159284">
                <a:tc>
                  <a:txBody>
                    <a:bodyPr/>
                    <a:lstStyle/>
                    <a:p>
                      <a:pPr algn="ctr" fontAlgn="t"/>
                      <a:endParaRPr lang="ru-RU" sz="300">
                        <a:effectLst/>
                      </a:endParaRPr>
                    </a:p>
                    <a:p>
                      <a:pPr algn="ctr" fontAlgn="t"/>
                      <a:r>
                        <a:rPr lang="ru-RU" sz="300">
                          <a:effectLst/>
                        </a:rPr>
                        <a:t>Отварную морковь натираем на крупной тёрке.</a:t>
                      </a:r>
                    </a:p>
                  </a:txBody>
                  <a:tcPr marL="15230" marR="15230" marT="11105" marB="11105">
                    <a:lnL>
                      <a:noFill/>
                    </a:lnL>
                    <a:lnR>
                      <a:noFill/>
                    </a:lnR>
                    <a:lnT w="9525" cap="flat" cmpd="sng" algn="ctr">
                      <a:solidFill>
                        <a:srgbClr val="E39915"/>
                      </a:solidFill>
                      <a:prstDash val="solid"/>
                      <a:round/>
                      <a:headEnd type="none" w="med" len="med"/>
                      <a:tailEnd type="none" w="med" len="med"/>
                    </a:lnT>
                    <a:lnB w="9525" cap="flat" cmpd="sng" algn="ctr">
                      <a:solidFill>
                        <a:srgbClr val="E39915"/>
                      </a:solidFill>
                      <a:prstDash val="solid"/>
                      <a:round/>
                      <a:headEnd type="none" w="med" len="med"/>
                      <a:tailEnd type="none" w="med" len="med"/>
                    </a:lnB>
                  </a:tcPr>
                </a:tc>
                <a:tc>
                  <a:txBody>
                    <a:bodyPr/>
                    <a:lstStyle/>
                    <a:p>
                      <a:endParaRPr lang="ru-RU" sz="300"/>
                    </a:p>
                  </a:txBody>
                  <a:tcPr marL="15230" marR="15230" marT="7615" marB="7615">
                    <a:lnL>
                      <a:noFill/>
                    </a:lnL>
                  </a:tcPr>
                </a:tc>
                <a:tc>
                  <a:txBody>
                    <a:bodyPr/>
                    <a:lstStyle/>
                    <a:p>
                      <a:endParaRPr lang="ru-RU" sz="300"/>
                    </a:p>
                  </a:txBody>
                  <a:tcPr marL="15230" marR="15230" marT="7615" marB="7615"/>
                </a:tc>
                <a:tc>
                  <a:txBody>
                    <a:bodyPr/>
                    <a:lstStyle/>
                    <a:p>
                      <a:endParaRPr lang="ru-RU" sz="300"/>
                    </a:p>
                  </a:txBody>
                  <a:tcPr marL="15230" marR="15230" marT="7615" marB="7615"/>
                </a:tc>
              </a:tr>
              <a:tr h="159284">
                <a:tc>
                  <a:txBody>
                    <a:bodyPr/>
                    <a:lstStyle/>
                    <a:p>
                      <a:pPr algn="ctr" fontAlgn="t"/>
                      <a:endParaRPr lang="ru-RU" sz="300">
                        <a:effectLst/>
                      </a:endParaRPr>
                    </a:p>
                    <a:p>
                      <a:pPr algn="ctr" fontAlgn="t"/>
                      <a:r>
                        <a:rPr lang="ru-RU" sz="300">
                          <a:effectLst/>
                        </a:rPr>
                        <a:t>Таким же образом натираем твёрдый сыр.</a:t>
                      </a:r>
                    </a:p>
                  </a:txBody>
                  <a:tcPr marL="15230" marR="15230" marT="11105" marB="11105">
                    <a:lnL>
                      <a:noFill/>
                    </a:lnL>
                    <a:lnR>
                      <a:noFill/>
                    </a:lnR>
                    <a:lnT w="9525" cap="flat" cmpd="sng" algn="ctr">
                      <a:solidFill>
                        <a:srgbClr val="E39915"/>
                      </a:solidFill>
                      <a:prstDash val="solid"/>
                      <a:round/>
                      <a:headEnd type="none" w="med" len="med"/>
                      <a:tailEnd type="none" w="med" len="med"/>
                    </a:lnT>
                    <a:lnB w="9525" cap="flat" cmpd="sng" algn="ctr">
                      <a:solidFill>
                        <a:srgbClr val="E39915"/>
                      </a:solidFill>
                      <a:prstDash val="solid"/>
                      <a:round/>
                      <a:headEnd type="none" w="med" len="med"/>
                      <a:tailEnd type="none" w="med" len="med"/>
                    </a:lnB>
                  </a:tcPr>
                </a:tc>
                <a:tc>
                  <a:txBody>
                    <a:bodyPr/>
                    <a:lstStyle/>
                    <a:p>
                      <a:endParaRPr lang="ru-RU" sz="300"/>
                    </a:p>
                  </a:txBody>
                  <a:tcPr marL="15230" marR="15230" marT="7615" marB="7615">
                    <a:lnL>
                      <a:noFill/>
                    </a:lnL>
                  </a:tcPr>
                </a:tc>
                <a:tc>
                  <a:txBody>
                    <a:bodyPr/>
                    <a:lstStyle/>
                    <a:p>
                      <a:endParaRPr lang="ru-RU" sz="300"/>
                    </a:p>
                  </a:txBody>
                  <a:tcPr marL="15230" marR="15230" marT="7615" marB="7615"/>
                </a:tc>
                <a:tc>
                  <a:txBody>
                    <a:bodyPr/>
                    <a:lstStyle/>
                    <a:p>
                      <a:endParaRPr lang="ru-RU" sz="300"/>
                    </a:p>
                  </a:txBody>
                  <a:tcPr marL="15230" marR="15230" marT="7615" marB="7615"/>
                </a:tc>
              </a:tr>
              <a:tr h="204976">
                <a:tc>
                  <a:txBody>
                    <a:bodyPr/>
                    <a:lstStyle/>
                    <a:p>
                      <a:pPr algn="ctr" fontAlgn="t"/>
                      <a:endParaRPr lang="ru-RU" sz="300">
                        <a:effectLst/>
                      </a:endParaRPr>
                    </a:p>
                    <a:p>
                      <a:pPr algn="ctr" fontAlgn="t"/>
                      <a:r>
                        <a:rPr lang="ru-RU" sz="300">
                          <a:effectLst/>
                        </a:rPr>
                        <a:t>У яиц отделяем белки от желтков и тоже по очереди натираем их на крупной тёрке.</a:t>
                      </a:r>
                    </a:p>
                  </a:txBody>
                  <a:tcPr marL="15230" marR="15230" marT="11105" marB="11105">
                    <a:lnL>
                      <a:noFill/>
                    </a:lnL>
                    <a:lnR>
                      <a:noFill/>
                    </a:lnR>
                    <a:lnT w="9525" cap="flat" cmpd="sng" algn="ctr">
                      <a:solidFill>
                        <a:srgbClr val="E39915"/>
                      </a:solidFill>
                      <a:prstDash val="solid"/>
                      <a:round/>
                      <a:headEnd type="none" w="med" len="med"/>
                      <a:tailEnd type="none" w="med" len="med"/>
                    </a:lnT>
                    <a:lnB w="9525" cap="flat" cmpd="sng" algn="ctr">
                      <a:solidFill>
                        <a:srgbClr val="E39915"/>
                      </a:solidFill>
                      <a:prstDash val="solid"/>
                      <a:round/>
                      <a:headEnd type="none" w="med" len="med"/>
                      <a:tailEnd type="none" w="med" len="med"/>
                    </a:lnB>
                  </a:tcPr>
                </a:tc>
                <a:tc>
                  <a:txBody>
                    <a:bodyPr/>
                    <a:lstStyle/>
                    <a:p>
                      <a:endParaRPr lang="ru-RU" sz="300"/>
                    </a:p>
                  </a:txBody>
                  <a:tcPr marL="15230" marR="15230" marT="7615" marB="7615">
                    <a:lnL>
                      <a:noFill/>
                    </a:lnL>
                  </a:tcPr>
                </a:tc>
                <a:tc>
                  <a:txBody>
                    <a:bodyPr/>
                    <a:lstStyle/>
                    <a:p>
                      <a:endParaRPr lang="ru-RU" sz="300"/>
                    </a:p>
                  </a:txBody>
                  <a:tcPr marL="15230" marR="15230" marT="7615" marB="7615"/>
                </a:tc>
                <a:tc>
                  <a:txBody>
                    <a:bodyPr/>
                    <a:lstStyle/>
                    <a:p>
                      <a:endParaRPr lang="ru-RU" sz="300"/>
                    </a:p>
                  </a:txBody>
                  <a:tcPr marL="15230" marR="15230" marT="7615" marB="7615"/>
                </a:tc>
              </a:tr>
              <a:tr h="342049">
                <a:tc>
                  <a:txBody>
                    <a:bodyPr/>
                    <a:lstStyle/>
                    <a:p>
                      <a:pPr algn="ctr" fontAlgn="t"/>
                      <a:endParaRPr lang="ru-RU" sz="300">
                        <a:effectLst/>
                      </a:endParaRPr>
                    </a:p>
                    <a:p>
                      <a:pPr algn="ctr" fontAlgn="t"/>
                      <a:r>
                        <a:rPr lang="ru-RU" sz="300">
                          <a:effectLst/>
                        </a:rPr>
                        <a:t>Теперь выкладываем салат слоями. Первый слой – это отварная говядина, на которую мы сразу же укладываем второй слой из маринованных огурчиков. Делаем сеточку из майонеза.</a:t>
                      </a:r>
                    </a:p>
                  </a:txBody>
                  <a:tcPr marL="15230" marR="15230" marT="11105" marB="11105">
                    <a:lnL>
                      <a:noFill/>
                    </a:lnL>
                    <a:lnR>
                      <a:noFill/>
                    </a:lnR>
                    <a:lnT w="9525" cap="flat" cmpd="sng" algn="ctr">
                      <a:solidFill>
                        <a:srgbClr val="E39915"/>
                      </a:solidFill>
                      <a:prstDash val="solid"/>
                      <a:round/>
                      <a:headEnd type="none" w="med" len="med"/>
                      <a:tailEnd type="none" w="med" len="med"/>
                    </a:lnT>
                    <a:lnB w="9525" cap="flat" cmpd="sng" algn="ctr">
                      <a:solidFill>
                        <a:srgbClr val="E39915"/>
                      </a:solidFill>
                      <a:prstDash val="solid"/>
                      <a:round/>
                      <a:headEnd type="none" w="med" len="med"/>
                      <a:tailEnd type="none" w="med" len="med"/>
                    </a:lnB>
                  </a:tcPr>
                </a:tc>
                <a:tc>
                  <a:txBody>
                    <a:bodyPr/>
                    <a:lstStyle/>
                    <a:p>
                      <a:endParaRPr lang="ru-RU" sz="300"/>
                    </a:p>
                  </a:txBody>
                  <a:tcPr marL="15230" marR="15230" marT="7615" marB="7615">
                    <a:lnL>
                      <a:noFill/>
                    </a:lnL>
                  </a:tcPr>
                </a:tc>
                <a:tc>
                  <a:txBody>
                    <a:bodyPr/>
                    <a:lstStyle/>
                    <a:p>
                      <a:endParaRPr lang="ru-RU" sz="300"/>
                    </a:p>
                  </a:txBody>
                  <a:tcPr marL="15230" marR="15230" marT="7615" marB="7615"/>
                </a:tc>
                <a:tc>
                  <a:txBody>
                    <a:bodyPr/>
                    <a:lstStyle/>
                    <a:p>
                      <a:endParaRPr lang="ru-RU" sz="300"/>
                    </a:p>
                  </a:txBody>
                  <a:tcPr marL="15230" marR="15230" marT="7615" marB="7615"/>
                </a:tc>
              </a:tr>
              <a:tr h="204976">
                <a:tc>
                  <a:txBody>
                    <a:bodyPr/>
                    <a:lstStyle/>
                    <a:p>
                      <a:pPr algn="ctr" fontAlgn="t"/>
                      <a:endParaRPr lang="ru-RU" sz="300">
                        <a:effectLst/>
                      </a:endParaRPr>
                    </a:p>
                    <a:p>
                      <a:pPr algn="ctr" fontAlgn="t"/>
                      <a:r>
                        <a:rPr lang="ru-RU" sz="300">
                          <a:effectLst/>
                        </a:rPr>
                        <a:t>Третьим слоем раскладываем морковь. И снова сеточка майонеза.</a:t>
                      </a:r>
                    </a:p>
                  </a:txBody>
                  <a:tcPr marL="15230" marR="15230" marT="11105" marB="11105">
                    <a:lnL>
                      <a:noFill/>
                    </a:lnL>
                    <a:lnR>
                      <a:noFill/>
                    </a:lnR>
                    <a:lnT w="9525" cap="flat" cmpd="sng" algn="ctr">
                      <a:solidFill>
                        <a:srgbClr val="E39915"/>
                      </a:solidFill>
                      <a:prstDash val="solid"/>
                      <a:round/>
                      <a:headEnd type="none" w="med" len="med"/>
                      <a:tailEnd type="none" w="med" len="med"/>
                    </a:lnT>
                    <a:lnB w="9525" cap="flat" cmpd="sng" algn="ctr">
                      <a:solidFill>
                        <a:srgbClr val="E39915"/>
                      </a:solidFill>
                      <a:prstDash val="solid"/>
                      <a:round/>
                      <a:headEnd type="none" w="med" len="med"/>
                      <a:tailEnd type="none" w="med" len="med"/>
                    </a:lnB>
                  </a:tcPr>
                </a:tc>
                <a:tc>
                  <a:txBody>
                    <a:bodyPr/>
                    <a:lstStyle/>
                    <a:p>
                      <a:endParaRPr lang="ru-RU" sz="300"/>
                    </a:p>
                  </a:txBody>
                  <a:tcPr marL="15230" marR="15230" marT="7615" marB="7615">
                    <a:lnL>
                      <a:noFill/>
                    </a:lnL>
                  </a:tcPr>
                </a:tc>
                <a:tc>
                  <a:txBody>
                    <a:bodyPr/>
                    <a:lstStyle/>
                    <a:p>
                      <a:endParaRPr lang="ru-RU" sz="300"/>
                    </a:p>
                  </a:txBody>
                  <a:tcPr marL="15230" marR="15230" marT="7615" marB="7615"/>
                </a:tc>
                <a:tc>
                  <a:txBody>
                    <a:bodyPr/>
                    <a:lstStyle/>
                    <a:p>
                      <a:endParaRPr lang="ru-RU" sz="300"/>
                    </a:p>
                  </a:txBody>
                  <a:tcPr marL="15230" marR="15230" marT="7615" marB="7615"/>
                </a:tc>
              </a:tr>
              <a:tr h="204976">
                <a:tc>
                  <a:txBody>
                    <a:bodyPr/>
                    <a:lstStyle/>
                    <a:p>
                      <a:pPr algn="ctr" fontAlgn="t"/>
                      <a:endParaRPr lang="ru-RU" sz="300">
                        <a:effectLst/>
                      </a:endParaRPr>
                    </a:p>
                    <a:p>
                      <a:pPr algn="ctr" fontAlgn="t"/>
                      <a:r>
                        <a:rPr lang="ru-RU" sz="300">
                          <a:effectLst/>
                        </a:rPr>
                        <a:t>Четвертый слой - смесь из тёртого сыра с желтками. Этот слой также покрываем майонезом.</a:t>
                      </a:r>
                    </a:p>
                  </a:txBody>
                  <a:tcPr marL="15230" marR="15230" marT="11105" marB="11105">
                    <a:lnL>
                      <a:noFill/>
                    </a:lnL>
                    <a:lnR>
                      <a:noFill/>
                    </a:lnR>
                    <a:lnT w="9525" cap="flat" cmpd="sng" algn="ctr">
                      <a:solidFill>
                        <a:srgbClr val="E39915"/>
                      </a:solidFill>
                      <a:prstDash val="solid"/>
                      <a:round/>
                      <a:headEnd type="none" w="med" len="med"/>
                      <a:tailEnd type="none" w="med" len="med"/>
                    </a:lnT>
                    <a:lnB w="9525" cap="flat" cmpd="sng" algn="ctr">
                      <a:solidFill>
                        <a:srgbClr val="E39915"/>
                      </a:solidFill>
                      <a:prstDash val="solid"/>
                      <a:round/>
                      <a:headEnd type="none" w="med" len="med"/>
                      <a:tailEnd type="none" w="med" len="med"/>
                    </a:lnB>
                  </a:tcPr>
                </a:tc>
                <a:tc>
                  <a:txBody>
                    <a:bodyPr/>
                    <a:lstStyle/>
                    <a:p>
                      <a:endParaRPr lang="ru-RU" sz="300"/>
                    </a:p>
                  </a:txBody>
                  <a:tcPr marL="15230" marR="15230" marT="7615" marB="7615">
                    <a:lnL>
                      <a:noFill/>
                    </a:lnL>
                  </a:tcPr>
                </a:tc>
                <a:tc>
                  <a:txBody>
                    <a:bodyPr/>
                    <a:lstStyle/>
                    <a:p>
                      <a:endParaRPr lang="ru-RU" sz="300"/>
                    </a:p>
                  </a:txBody>
                  <a:tcPr marL="15230" marR="15230" marT="7615" marB="7615"/>
                </a:tc>
                <a:tc>
                  <a:txBody>
                    <a:bodyPr/>
                    <a:lstStyle/>
                    <a:p>
                      <a:endParaRPr lang="ru-RU" sz="300"/>
                    </a:p>
                  </a:txBody>
                  <a:tcPr marL="15230" marR="15230" marT="7615" marB="7615"/>
                </a:tc>
              </a:tr>
              <a:tr h="296358">
                <a:tc>
                  <a:txBody>
                    <a:bodyPr/>
                    <a:lstStyle/>
                    <a:p>
                      <a:pPr algn="ctr" fontAlgn="t"/>
                      <a:endParaRPr lang="ru-RU" sz="300">
                        <a:effectLst/>
                      </a:endParaRPr>
                    </a:p>
                    <a:p>
                      <a:pPr algn="ctr" fontAlgn="t"/>
                      <a:r>
                        <a:rPr lang="ru-RU" sz="300">
                          <a:effectLst/>
                        </a:rPr>
                        <a:t>Последний слой – это тёртые на мелкой тёрке белки, которыми мы стараемся равномерно покрыть весь салат, насколько это возможно.</a:t>
                      </a:r>
                    </a:p>
                  </a:txBody>
                  <a:tcPr marL="15230" marR="15230" marT="11105" marB="11105">
                    <a:lnL>
                      <a:noFill/>
                    </a:lnL>
                    <a:lnR>
                      <a:noFill/>
                    </a:lnR>
                    <a:lnT w="9525" cap="flat" cmpd="sng" algn="ctr">
                      <a:solidFill>
                        <a:srgbClr val="E39915"/>
                      </a:solidFill>
                      <a:prstDash val="solid"/>
                      <a:round/>
                      <a:headEnd type="none" w="med" len="med"/>
                      <a:tailEnd type="none" w="med" len="med"/>
                    </a:lnT>
                    <a:lnB w="9525" cap="flat" cmpd="sng" algn="ctr">
                      <a:solidFill>
                        <a:srgbClr val="E39915"/>
                      </a:solidFill>
                      <a:prstDash val="solid"/>
                      <a:round/>
                      <a:headEnd type="none" w="med" len="med"/>
                      <a:tailEnd type="none" w="med" len="med"/>
                    </a:lnB>
                  </a:tcPr>
                </a:tc>
                <a:tc>
                  <a:txBody>
                    <a:bodyPr/>
                    <a:lstStyle/>
                    <a:p>
                      <a:endParaRPr lang="ru-RU" sz="300"/>
                    </a:p>
                  </a:txBody>
                  <a:tcPr marL="15230" marR="15230" marT="7615" marB="7615">
                    <a:lnL>
                      <a:noFill/>
                    </a:lnL>
                  </a:tcPr>
                </a:tc>
                <a:tc>
                  <a:txBody>
                    <a:bodyPr/>
                    <a:lstStyle/>
                    <a:p>
                      <a:endParaRPr lang="ru-RU" sz="300"/>
                    </a:p>
                  </a:txBody>
                  <a:tcPr marL="15230" marR="15230" marT="7615" marB="7615"/>
                </a:tc>
                <a:tc>
                  <a:txBody>
                    <a:bodyPr/>
                    <a:lstStyle/>
                    <a:p>
                      <a:endParaRPr lang="ru-RU" sz="300"/>
                    </a:p>
                  </a:txBody>
                  <a:tcPr marL="15230" marR="15230" marT="7615" marB="7615"/>
                </a:tc>
              </a:tr>
              <a:tr h="387740">
                <a:tc>
                  <a:txBody>
                    <a:bodyPr/>
                    <a:lstStyle/>
                    <a:p>
                      <a:pPr algn="ctr" fontAlgn="t"/>
                      <a:endParaRPr lang="ru-RU" sz="300">
                        <a:effectLst/>
                      </a:endParaRPr>
                    </a:p>
                    <a:p>
                      <a:pPr algn="ctr" fontAlgn="t"/>
                      <a:r>
                        <a:rPr lang="ru-RU" sz="300">
                          <a:effectLst/>
                        </a:rPr>
                        <a:t>Теперь самое приятное – это украшение. Чтобы гранатовые зёрна не скатывались с неравномерной поверхности слоёного салата, я делаю майонезные линии, на которых и будут держаться гранатовые зёрна.</a:t>
                      </a:r>
                    </a:p>
                  </a:txBody>
                  <a:tcPr marL="15230" marR="15230" marT="11105" marB="11105">
                    <a:lnL>
                      <a:noFill/>
                    </a:lnL>
                    <a:lnR>
                      <a:noFill/>
                    </a:lnR>
                    <a:lnT w="9525" cap="flat" cmpd="sng" algn="ctr">
                      <a:solidFill>
                        <a:srgbClr val="E39915"/>
                      </a:solidFill>
                      <a:prstDash val="solid"/>
                      <a:round/>
                      <a:headEnd type="none" w="med" len="med"/>
                      <a:tailEnd type="none" w="med" len="med"/>
                    </a:lnT>
                    <a:lnB w="9525" cap="flat" cmpd="sng" algn="ctr">
                      <a:solidFill>
                        <a:srgbClr val="E39915"/>
                      </a:solidFill>
                      <a:prstDash val="solid"/>
                      <a:round/>
                      <a:headEnd type="none" w="med" len="med"/>
                      <a:tailEnd type="none" w="med" len="med"/>
                    </a:lnB>
                  </a:tcPr>
                </a:tc>
                <a:tc>
                  <a:txBody>
                    <a:bodyPr/>
                    <a:lstStyle/>
                    <a:p>
                      <a:endParaRPr lang="ru-RU" sz="300"/>
                    </a:p>
                  </a:txBody>
                  <a:tcPr marL="15230" marR="15230" marT="7615" marB="7615">
                    <a:lnL>
                      <a:noFill/>
                    </a:lnL>
                  </a:tcPr>
                </a:tc>
                <a:tc>
                  <a:txBody>
                    <a:bodyPr/>
                    <a:lstStyle/>
                    <a:p>
                      <a:endParaRPr lang="ru-RU" sz="300"/>
                    </a:p>
                  </a:txBody>
                  <a:tcPr marL="15230" marR="15230" marT="7615" marB="7615"/>
                </a:tc>
                <a:tc>
                  <a:txBody>
                    <a:bodyPr/>
                    <a:lstStyle/>
                    <a:p>
                      <a:endParaRPr lang="ru-RU" sz="300"/>
                    </a:p>
                  </a:txBody>
                  <a:tcPr marL="15230" marR="15230" marT="7615" marB="7615"/>
                </a:tc>
              </a:tr>
              <a:tr h="342049">
                <a:tc>
                  <a:txBody>
                    <a:bodyPr/>
                    <a:lstStyle/>
                    <a:p>
                      <a:pPr algn="ctr" fontAlgn="t"/>
                      <a:endParaRPr lang="ru-RU" sz="300">
                        <a:effectLst/>
                      </a:endParaRPr>
                    </a:p>
                    <a:p>
                      <a:pPr algn="ctr" fontAlgn="t"/>
                      <a:r>
                        <a:rPr lang="ru-RU" sz="300">
                          <a:effectLst/>
                        </a:rPr>
                        <a:t>Праздничный салат "Бусы на снегу" готов! Красивый и очень вкусный! Я от души рекомендую приготовить его на новогодний стол 2019 и приготовится получать комплименты от гостей!</a:t>
                      </a:r>
                    </a:p>
                  </a:txBody>
                  <a:tcPr marL="15230" marR="15230" marT="11105" marB="11105">
                    <a:lnL>
                      <a:noFill/>
                    </a:lnL>
                    <a:lnR>
                      <a:noFill/>
                    </a:lnR>
                    <a:lnT w="9525" cap="flat" cmpd="sng" algn="ctr">
                      <a:solidFill>
                        <a:srgbClr val="E39915"/>
                      </a:solidFill>
                      <a:prstDash val="solid"/>
                      <a:round/>
                      <a:headEnd type="none" w="med" len="med"/>
                      <a:tailEnd type="none" w="med" len="med"/>
                    </a:lnT>
                    <a:lnB w="9525" cap="flat" cmpd="sng" algn="ctr">
                      <a:solidFill>
                        <a:srgbClr val="E39915"/>
                      </a:solidFill>
                      <a:prstDash val="solid"/>
                      <a:round/>
                      <a:headEnd type="none" w="med" len="med"/>
                      <a:tailEnd type="none" w="med" len="med"/>
                    </a:lnB>
                  </a:tcPr>
                </a:tc>
                <a:tc>
                  <a:txBody>
                    <a:bodyPr/>
                    <a:lstStyle/>
                    <a:p>
                      <a:endParaRPr lang="ru-RU" sz="300"/>
                    </a:p>
                  </a:txBody>
                  <a:tcPr marL="15230" marR="15230" marT="7615" marB="7615">
                    <a:lnL>
                      <a:noFill/>
                    </a:lnL>
                  </a:tcPr>
                </a:tc>
                <a:tc>
                  <a:txBody>
                    <a:bodyPr/>
                    <a:lstStyle/>
                    <a:p>
                      <a:endParaRPr lang="ru-RU" sz="300"/>
                    </a:p>
                  </a:txBody>
                  <a:tcPr marL="15230" marR="15230" marT="7615" marB="7615"/>
                </a:tc>
                <a:tc>
                  <a:txBody>
                    <a:bodyPr/>
                    <a:lstStyle/>
                    <a:p>
                      <a:endParaRPr lang="ru-RU" sz="300" dirty="0"/>
                    </a:p>
                  </a:txBody>
                  <a:tcPr marL="15230" marR="15230" marT="7615" marB="7615"/>
                </a:tc>
              </a:tr>
            </a:tbl>
          </a:graphicData>
        </a:graphic>
      </p:graphicFrame>
      <p:pic>
        <p:nvPicPr>
          <p:cNvPr id="5" name="Picture 2" descr="Фото к рецепту: Слоёный салат &quot;Бусы на снегу&quot; с говядиной"/>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87800" y="1598613"/>
            <a:ext cx="1905000" cy="1076325"/>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Фото приготовления рецепта: Слоёный салат &quot;Бусы на снегу&quot; с говядиной - шаг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87800" y="1598613"/>
            <a:ext cx="1905000" cy="10668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Фото приготовления рецепта: Слоёный салат &quot;Бусы на снегу&quot; с говядиной - шаг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87800" y="1598613"/>
            <a:ext cx="1905000" cy="106680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Фото приготовления рецепта: Слоёный салат &quot;Бусы на снегу&quot; с говядиной - шаг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87800" y="1598613"/>
            <a:ext cx="1905000" cy="105727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Фото приготовления рецепта: Слоёный салат &quot;Бусы на снегу&quot; с говядиной - шаг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87800" y="1598613"/>
            <a:ext cx="1905000" cy="1066800"/>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Фото приготовления рецепта: Слоёный салат &quot;Бусы на снегу&quot; с говядиной - шаг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987800" y="1598613"/>
            <a:ext cx="1905000" cy="10668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Фото приготовления рецепта: Слоёный салат &quot;Бусы на снегу&quot; с говядиной - шаг №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987800" y="1598613"/>
            <a:ext cx="1905000" cy="1057275"/>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Фото приготовления рецепта: Слоёный салат &quot;Бусы на снегу&quot; с говядиной - шаг №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987800" y="1598613"/>
            <a:ext cx="1905000" cy="106680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Фото приготовления рецепта: Слоёный салат &quot;Бусы на снегу&quot; с говядиной - шаг №8"/>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987800" y="1598613"/>
            <a:ext cx="1905000" cy="1066800"/>
          </a:xfrm>
          <a:prstGeom prst="rect">
            <a:avLst/>
          </a:prstGeom>
          <a:noFill/>
          <a:extLst>
            <a:ext uri="{909E8E84-426E-40DD-AFC4-6F175D3DCCD1}">
              <a14:hiddenFill xmlns:a14="http://schemas.microsoft.com/office/drawing/2010/main">
                <a:solidFill>
                  <a:srgbClr val="FFFFFF"/>
                </a:solidFill>
              </a14:hiddenFill>
            </a:ext>
          </a:extLst>
        </p:spPr>
      </p:pic>
      <p:pic>
        <p:nvPicPr>
          <p:cNvPr id="1035" name="Picture 11" descr="Фото приготовления рецепта: Слоёный салат &quot;Бусы на снегу&quot; с говядиной - шаг №9"/>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987800" y="1598613"/>
            <a:ext cx="1905000" cy="106680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Фото приготовления рецепта: Слоёный салат &quot;Бусы на снегу&quot; с говядиной - шаг №10"/>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987800" y="1598613"/>
            <a:ext cx="1905000" cy="1066800"/>
          </a:xfrm>
          <a:prstGeom prst="rect">
            <a:avLst/>
          </a:prstGeom>
          <a:noFill/>
          <a:extLst>
            <a:ext uri="{909E8E84-426E-40DD-AFC4-6F175D3DCCD1}">
              <a14:hiddenFill xmlns:a14="http://schemas.microsoft.com/office/drawing/2010/main">
                <a:solidFill>
                  <a:srgbClr val="FFFFFF"/>
                </a:solidFill>
              </a14:hiddenFill>
            </a:ext>
          </a:extLst>
        </p:spPr>
      </p:pic>
      <p:pic>
        <p:nvPicPr>
          <p:cNvPr id="1037" name="Picture 13" descr="Фото приготовления рецепта: Слоёный салат &quot;Бусы на снегу&quot; с говядиной - шаг №1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987800" y="1598613"/>
            <a:ext cx="1905000" cy="1066800"/>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Фото приготовления рецепта: Слоёный салат &quot;Бусы на снегу&quot; с говядиной - шаг №12"/>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987800" y="1598613"/>
            <a:ext cx="1905000" cy="1076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86881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60648"/>
            <a:ext cx="8229600" cy="648072"/>
          </a:xfrm>
        </p:spPr>
        <p:txBody>
          <a:bodyPr/>
          <a:lstStyle/>
          <a:p>
            <a:pPr>
              <a:lnSpc>
                <a:spcPct val="100000"/>
              </a:lnSpc>
            </a:pPr>
            <a:r>
              <a:rPr lang="ru-RU" sz="3200" b="1" dirty="0"/>
              <a:t>Разъяснять родителям особенности освоения ООП в семейной форме</a:t>
            </a:r>
          </a:p>
        </p:txBody>
      </p:sp>
      <p:sp>
        <p:nvSpPr>
          <p:cNvPr id="3" name="Объект 2"/>
          <p:cNvSpPr>
            <a:spLocks noGrp="1"/>
          </p:cNvSpPr>
          <p:nvPr>
            <p:ph idx="1"/>
          </p:nvPr>
        </p:nvSpPr>
        <p:spPr>
          <a:xfrm>
            <a:off x="251520" y="980728"/>
            <a:ext cx="8640960" cy="5616624"/>
          </a:xfrm>
        </p:spPr>
        <p:txBody>
          <a:bodyPr>
            <a:normAutofit/>
          </a:bodyPr>
          <a:lstStyle/>
          <a:p>
            <a:r>
              <a:rPr lang="ru-RU" b="1" dirty="0">
                <a:solidFill>
                  <a:srgbClr val="FF0000"/>
                </a:solidFill>
              </a:rPr>
              <a:t>Аттестат </a:t>
            </a:r>
            <a:r>
              <a:rPr lang="ru-RU" b="1" dirty="0">
                <a:solidFill>
                  <a:srgbClr val="0070C0"/>
                </a:solidFill>
              </a:rPr>
              <a:t>– это документ об образовании, который выдается лицам, успешно прошедшим государственную итоговую аттестацию. </a:t>
            </a:r>
            <a:endParaRPr lang="ru-RU" b="1" dirty="0" smtClean="0">
              <a:solidFill>
                <a:srgbClr val="0070C0"/>
              </a:solidFill>
            </a:endParaRPr>
          </a:p>
          <a:p>
            <a:endParaRPr lang="ru-RU" b="1" dirty="0">
              <a:solidFill>
                <a:srgbClr val="0070C0"/>
              </a:solidFill>
            </a:endParaRPr>
          </a:p>
          <a:p>
            <a:r>
              <a:rPr lang="ru-RU" b="1" dirty="0" smtClean="0">
                <a:solidFill>
                  <a:srgbClr val="0070C0"/>
                </a:solidFill>
              </a:rPr>
              <a:t>В </a:t>
            </a:r>
            <a:r>
              <a:rPr lang="ru-RU" b="1" dirty="0">
                <a:solidFill>
                  <a:srgbClr val="0070C0"/>
                </a:solidFill>
              </a:rPr>
              <a:t>случае отсутствия у образовательной организации государственной аккредитации, может быть выдан по итогам аттестации только документ об образовании, образцы которых самостоятельно устанавливаются организациями, осуществляющими образовательную деятельность. Но этот тип документа уже не будет учитываться при поступлении в профессиональные или высшие образовательные организации.</a:t>
            </a:r>
          </a:p>
          <a:p>
            <a:endParaRPr lang="ru-RU" dirty="0"/>
          </a:p>
        </p:txBody>
      </p:sp>
    </p:spTree>
    <p:extLst>
      <p:ext uri="{BB962C8B-B14F-4D97-AF65-F5344CB8AC3E}">
        <p14:creationId xmlns:p14="http://schemas.microsoft.com/office/powerpoint/2010/main" val="35075919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188640"/>
            <a:ext cx="8964488" cy="720080"/>
          </a:xfrm>
        </p:spPr>
        <p:txBody>
          <a:bodyPr/>
          <a:lstStyle/>
          <a:p>
            <a:pPr>
              <a:lnSpc>
                <a:spcPct val="100000"/>
              </a:lnSpc>
            </a:pPr>
            <a:r>
              <a:rPr lang="ru-RU" sz="3200" b="1" dirty="0" smtClean="0"/>
              <a:t>Образовательные организации должны помнить:</a:t>
            </a:r>
            <a:endParaRPr lang="ru-RU" sz="3200" b="1" dirty="0"/>
          </a:p>
        </p:txBody>
      </p:sp>
      <p:sp>
        <p:nvSpPr>
          <p:cNvPr id="3" name="Объект 2"/>
          <p:cNvSpPr>
            <a:spLocks noGrp="1"/>
          </p:cNvSpPr>
          <p:nvPr>
            <p:ph idx="1"/>
          </p:nvPr>
        </p:nvSpPr>
        <p:spPr>
          <a:xfrm>
            <a:off x="107504" y="908720"/>
            <a:ext cx="8928992" cy="5616624"/>
          </a:xfrm>
        </p:spPr>
        <p:txBody>
          <a:bodyPr>
            <a:normAutofit lnSpcReduction="10000"/>
          </a:bodyPr>
          <a:lstStyle/>
          <a:p>
            <a:pPr marL="0" indent="0">
              <a:buNone/>
            </a:pPr>
            <a:r>
              <a:rPr lang="ru-RU" sz="2800" b="1" dirty="0" smtClean="0">
                <a:solidFill>
                  <a:srgbClr val="0070C0"/>
                </a:solidFill>
              </a:rPr>
              <a:t>если </a:t>
            </a:r>
            <a:r>
              <a:rPr lang="ru-RU" sz="2800" b="1" dirty="0">
                <a:solidFill>
                  <a:srgbClr val="0070C0"/>
                </a:solidFill>
              </a:rPr>
              <a:t>экстерн обучается в форме семейного образования и представляет документ об обучении, подтверждающий освоение им образовательной программы или ее части в виде онлайн-курсов в иной организации, необходимо руководствоваться приказом Министерства образования и науки Российской Федерации от 23 августа 2017 г. № 816 «Об утверждении Порядка применения организациями, осуществляющими образовательную деятельность, электронного обучения, дистанционных образовательных технологий при реализации образовательных программ».</a:t>
            </a:r>
          </a:p>
          <a:p>
            <a:endParaRPr lang="ru-RU" b="1" dirty="0">
              <a:solidFill>
                <a:srgbClr val="0070C0"/>
              </a:solidFill>
            </a:endParaRPr>
          </a:p>
        </p:txBody>
      </p:sp>
    </p:spTree>
    <p:extLst>
      <p:ext uri="{BB962C8B-B14F-4D97-AF65-F5344CB8AC3E}">
        <p14:creationId xmlns:p14="http://schemas.microsoft.com/office/powerpoint/2010/main" val="10652641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6632"/>
            <a:ext cx="8229600" cy="792088"/>
          </a:xfrm>
        </p:spPr>
        <p:txBody>
          <a:bodyPr/>
          <a:lstStyle/>
          <a:p>
            <a:pPr>
              <a:lnSpc>
                <a:spcPct val="100000"/>
              </a:lnSpc>
            </a:pPr>
            <a:r>
              <a:rPr lang="ru-RU" sz="3200" b="1" dirty="0" smtClean="0"/>
              <a:t>Разъяснять родителям особенности освоения ООП в семейной форме</a:t>
            </a:r>
            <a:endParaRPr lang="ru-RU" sz="3200" b="1" dirty="0"/>
          </a:p>
        </p:txBody>
      </p:sp>
      <p:sp>
        <p:nvSpPr>
          <p:cNvPr id="3" name="Объект 2"/>
          <p:cNvSpPr>
            <a:spLocks noGrp="1"/>
          </p:cNvSpPr>
          <p:nvPr>
            <p:ph idx="1"/>
          </p:nvPr>
        </p:nvSpPr>
        <p:spPr>
          <a:xfrm>
            <a:off x="179512" y="1052736"/>
            <a:ext cx="8784976" cy="5616624"/>
          </a:xfrm>
        </p:spPr>
        <p:txBody>
          <a:bodyPr>
            <a:normAutofit fontScale="70000" lnSpcReduction="20000"/>
          </a:bodyPr>
          <a:lstStyle/>
          <a:p>
            <a:pPr marL="0" indent="0">
              <a:buNone/>
            </a:pPr>
            <a:r>
              <a:rPr lang="ru-RU" sz="2800" b="1" dirty="0">
                <a:solidFill>
                  <a:srgbClr val="002060"/>
                </a:solidFill>
              </a:rPr>
              <a:t>Организация, которой обучающимся представлен документ об образовании и (или) о квалификации либо документ об обучении, подтверждающий освоение им образовательной программы или ее части в виде онлайн-курсов в иной организации, допускает обучающегося к промежуточной аттестации по соответствующим учебным предметам, курсам, дисциплинам (модулям), иным компонентам образовательной программы, или зачитывает результат обучения в качестве результата промежуточной аттестации на основании данного документа. </a:t>
            </a:r>
            <a:r>
              <a:rPr lang="ru-RU" sz="2800" b="1" dirty="0">
                <a:solidFill>
                  <a:srgbClr val="FF0000"/>
                </a:solidFill>
              </a:rPr>
              <a:t>Зачет результатов обучения осуществляется в порядке и формах, установленных организацией самостоятельно, </a:t>
            </a:r>
            <a:r>
              <a:rPr lang="ru-RU" sz="2800" b="1" dirty="0">
                <a:solidFill>
                  <a:srgbClr val="002060"/>
                </a:solidFill>
              </a:rPr>
              <a:t>посредством сопоставления планируемых результатов обучения по соответствующим учебным предметам, курсам, дисциплинам (модулям), иным компонентам, определенным образовательной программой, с результатами обучения по соответствующим учебным предметам, курсам, дисциплинам (модулям), иным компонентам образовательной программы, по которой обучающийся проходил обучение, при представлении обучающимся документов, подтверждающих пройденное им обучение.</a:t>
            </a:r>
          </a:p>
          <a:p>
            <a:endParaRPr lang="ru-RU" dirty="0"/>
          </a:p>
        </p:txBody>
      </p:sp>
    </p:spTree>
    <p:extLst>
      <p:ext uri="{BB962C8B-B14F-4D97-AF65-F5344CB8AC3E}">
        <p14:creationId xmlns:p14="http://schemas.microsoft.com/office/powerpoint/2010/main" val="17723536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8194" name="Picture 2" descr="C:\Users\Николай\Desktop\л.п\1 - 000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15173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692696"/>
          </a:xfrm>
        </p:spPr>
        <p:txBody>
          <a:bodyPr/>
          <a:lstStyle/>
          <a:p>
            <a:r>
              <a:rPr lang="ru-RU" sz="3200" b="1" dirty="0" smtClean="0"/>
              <a:t>Семейное образование/самообразование</a:t>
            </a:r>
            <a:endParaRPr lang="ru-RU" sz="3200" b="1" dirty="0"/>
          </a:p>
        </p:txBody>
      </p:sp>
      <p:sp>
        <p:nvSpPr>
          <p:cNvPr id="3" name="Объект 2"/>
          <p:cNvSpPr>
            <a:spLocks noGrp="1"/>
          </p:cNvSpPr>
          <p:nvPr>
            <p:ph idx="1"/>
          </p:nvPr>
        </p:nvSpPr>
        <p:spPr>
          <a:xfrm>
            <a:off x="457200" y="764704"/>
            <a:ext cx="8229600" cy="5832648"/>
          </a:xfrm>
        </p:spPr>
        <p:txBody>
          <a:bodyPr>
            <a:normAutofit lnSpcReduction="10000"/>
          </a:bodyPr>
          <a:lstStyle/>
          <a:p>
            <a:pPr marL="0" indent="0">
              <a:buNone/>
            </a:pPr>
            <a:r>
              <a:rPr lang="ru-RU" b="1" dirty="0" smtClean="0">
                <a:solidFill>
                  <a:srgbClr val="00B0F0"/>
                </a:solidFill>
              </a:rPr>
              <a:t>Общее образование (ст17 и 63 Закона) : </a:t>
            </a:r>
          </a:p>
          <a:p>
            <a:pPr>
              <a:buFontTx/>
              <a:buChar char="-"/>
            </a:pPr>
            <a:r>
              <a:rPr lang="ru-RU" b="1" dirty="0" smtClean="0">
                <a:solidFill>
                  <a:srgbClr val="00B0F0"/>
                </a:solidFill>
              </a:rPr>
              <a:t>Образовательные организации,</a:t>
            </a:r>
          </a:p>
          <a:p>
            <a:pPr>
              <a:buFontTx/>
              <a:buChar char="-"/>
            </a:pPr>
            <a:r>
              <a:rPr lang="ru-RU" b="1" dirty="0" smtClean="0">
                <a:solidFill>
                  <a:srgbClr val="00B0F0"/>
                </a:solidFill>
              </a:rPr>
              <a:t>Вне образовательной организации – </a:t>
            </a:r>
          </a:p>
          <a:p>
            <a:pPr marL="0" indent="0">
              <a:buNone/>
            </a:pPr>
            <a:r>
              <a:rPr lang="ru-RU" b="1" dirty="0">
                <a:solidFill>
                  <a:srgbClr val="00B0F0"/>
                </a:solidFill>
              </a:rPr>
              <a:t> </a:t>
            </a:r>
            <a:r>
              <a:rPr lang="ru-RU" b="1" dirty="0" smtClean="0">
                <a:solidFill>
                  <a:srgbClr val="00B0F0"/>
                </a:solidFill>
              </a:rPr>
              <a:t>           - семейное образование (начальное,                                                                                                             основное и среднее,</a:t>
            </a:r>
          </a:p>
          <a:p>
            <a:pPr marL="0" indent="0">
              <a:buNone/>
            </a:pPr>
            <a:r>
              <a:rPr lang="ru-RU" b="1" dirty="0">
                <a:solidFill>
                  <a:srgbClr val="00B0F0"/>
                </a:solidFill>
              </a:rPr>
              <a:t> </a:t>
            </a:r>
            <a:r>
              <a:rPr lang="ru-RU" b="1" dirty="0" smtClean="0">
                <a:solidFill>
                  <a:srgbClr val="00B0F0"/>
                </a:solidFill>
              </a:rPr>
              <a:t>           - самообразование (среднее).</a:t>
            </a:r>
          </a:p>
          <a:p>
            <a:pPr marL="0" indent="0">
              <a:buNone/>
            </a:pPr>
            <a:r>
              <a:rPr lang="ru-RU" b="1" dirty="0" smtClean="0">
                <a:solidFill>
                  <a:srgbClr val="00B0F0"/>
                </a:solidFill>
              </a:rPr>
              <a:t>Учет детей ведет управление образования, на территории  которого проживает ребенок  (</a:t>
            </a:r>
            <a:r>
              <a:rPr lang="ru-RU" b="1" i="1" dirty="0" smtClean="0">
                <a:solidFill>
                  <a:srgbClr val="00B0F0"/>
                </a:solidFill>
              </a:rPr>
              <a:t>ч.5 ст.63 Закона)</a:t>
            </a:r>
          </a:p>
          <a:p>
            <a:pPr marL="0" indent="0">
              <a:buNone/>
            </a:pPr>
            <a:r>
              <a:rPr lang="ru-RU" b="1" dirty="0" smtClean="0">
                <a:solidFill>
                  <a:srgbClr val="00B0F0"/>
                </a:solidFill>
              </a:rPr>
              <a:t>	-экстерны- «лица, зачисленные в организацию, осуществляющую образовательную деятельность </a:t>
            </a:r>
            <a:r>
              <a:rPr lang="ru-RU" b="1" dirty="0" smtClean="0">
                <a:solidFill>
                  <a:srgbClr val="FF0000"/>
                </a:solidFill>
              </a:rPr>
              <a:t>по имеющим государственную аккредитацию образовательным программам,</a:t>
            </a:r>
            <a:r>
              <a:rPr lang="ru-RU" b="1" dirty="0" smtClean="0">
                <a:solidFill>
                  <a:srgbClr val="00B0F0"/>
                </a:solidFill>
              </a:rPr>
              <a:t> для прохождения промежуточной и государственной итоговой аттестации (п.9 ч.1 ст.33 Закона)</a:t>
            </a:r>
            <a:endParaRPr lang="ru-RU" b="1" dirty="0">
              <a:solidFill>
                <a:srgbClr val="00B0F0"/>
              </a:solidFill>
            </a:endParaRPr>
          </a:p>
        </p:txBody>
      </p:sp>
    </p:spTree>
    <p:extLst>
      <p:ext uri="{BB962C8B-B14F-4D97-AF65-F5344CB8AC3E}">
        <p14:creationId xmlns:p14="http://schemas.microsoft.com/office/powerpoint/2010/main" val="20067483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9218" name="Picture 2" descr="C:\Users\Николай\Desktop\л.п\1 - 0009.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19778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16632"/>
            <a:ext cx="9144000" cy="576064"/>
          </a:xfrm>
        </p:spPr>
        <p:txBody>
          <a:bodyPr/>
          <a:lstStyle/>
          <a:p>
            <a:r>
              <a:rPr lang="ru-RU" sz="3200" dirty="0" smtClean="0"/>
              <a:t>Семейное образование/самообразование</a:t>
            </a:r>
            <a:endParaRPr lang="ru-RU" sz="3200" dirty="0"/>
          </a:p>
        </p:txBody>
      </p:sp>
      <p:sp>
        <p:nvSpPr>
          <p:cNvPr id="3" name="Объект 2"/>
          <p:cNvSpPr>
            <a:spLocks noGrp="1"/>
          </p:cNvSpPr>
          <p:nvPr>
            <p:ph idx="1"/>
          </p:nvPr>
        </p:nvSpPr>
        <p:spPr>
          <a:xfrm>
            <a:off x="251520" y="980728"/>
            <a:ext cx="8568952" cy="5472608"/>
          </a:xfrm>
        </p:spPr>
        <p:txBody>
          <a:bodyPr/>
          <a:lstStyle/>
          <a:p>
            <a:pPr algn="ctr"/>
            <a:endParaRPr lang="ru-RU" b="1" dirty="0" smtClean="0">
              <a:solidFill>
                <a:srgbClr val="FF0000"/>
              </a:solidFill>
            </a:endParaRPr>
          </a:p>
          <a:p>
            <a:pPr marL="0" indent="0" algn="ctr">
              <a:buNone/>
            </a:pPr>
            <a:r>
              <a:rPr lang="ru-RU" b="1" dirty="0" smtClean="0">
                <a:solidFill>
                  <a:srgbClr val="FF0000"/>
                </a:solidFill>
              </a:rPr>
              <a:t>Образовательная  организация принимает локальный акт, регламентирующий порядок организации и прохождения  промежуточной аттестации, доступный для беспрепятственного  ознакомления, в том числе  на сайте образовательной организации в сети Интернет.</a:t>
            </a:r>
          </a:p>
          <a:p>
            <a:pPr marL="0" indent="0" algn="ctr">
              <a:buNone/>
            </a:pPr>
            <a:endParaRPr lang="ru-RU" b="1" dirty="0" smtClean="0">
              <a:solidFill>
                <a:srgbClr val="FF0000"/>
              </a:solidFill>
            </a:endParaRPr>
          </a:p>
          <a:p>
            <a:pPr marL="0" indent="0" algn="ctr">
              <a:buNone/>
            </a:pPr>
            <a:r>
              <a:rPr lang="ru-RU" b="1" dirty="0" smtClean="0">
                <a:solidFill>
                  <a:srgbClr val="FF0000"/>
                </a:solidFill>
              </a:rPr>
              <a:t>Организация промежуточной аттестации в строгом соответствии с локальным актом школы, а итоговой аттестации- требованиям ФГОС НОО</a:t>
            </a:r>
          </a:p>
        </p:txBody>
      </p:sp>
    </p:spTree>
    <p:extLst>
      <p:ext uri="{BB962C8B-B14F-4D97-AF65-F5344CB8AC3E}">
        <p14:creationId xmlns:p14="http://schemas.microsoft.com/office/powerpoint/2010/main" val="41414094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4098" name="Picture 2" descr="C:\Users\Николай\Desktop\л.п\1 - 000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862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5122" name="Picture 2" descr="C:\Users\Николай\Desktop\л.п\1 - 000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20486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6146" name="Picture 2" descr="C:\Users\Николай\Desktop\л.п\1 - 0006.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5348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7170" name="Picture 2" descr="C:\Users\Николай\Desktop\л.п\1 - 000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27000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6632"/>
            <a:ext cx="8229600" cy="864096"/>
          </a:xfrm>
        </p:spPr>
        <p:txBody>
          <a:bodyPr/>
          <a:lstStyle/>
          <a:p>
            <a:pPr>
              <a:lnSpc>
                <a:spcPct val="100000"/>
              </a:lnSpc>
            </a:pPr>
            <a:r>
              <a:rPr lang="ru-RU" sz="3200" b="1" dirty="0" smtClean="0"/>
              <a:t>Разъяснять родителям особенности освоения ООП в семейной форме</a:t>
            </a:r>
            <a:endParaRPr lang="ru-RU" sz="3200" b="1" dirty="0"/>
          </a:p>
        </p:txBody>
      </p:sp>
      <p:sp>
        <p:nvSpPr>
          <p:cNvPr id="3" name="Объект 2"/>
          <p:cNvSpPr>
            <a:spLocks noGrp="1"/>
          </p:cNvSpPr>
          <p:nvPr>
            <p:ph idx="1"/>
          </p:nvPr>
        </p:nvSpPr>
        <p:spPr>
          <a:xfrm>
            <a:off x="457200" y="908720"/>
            <a:ext cx="8229600" cy="5688632"/>
          </a:xfrm>
        </p:spPr>
        <p:txBody>
          <a:bodyPr/>
          <a:lstStyle/>
          <a:p>
            <a:pPr marL="0" indent="0" hangingPunct="0">
              <a:buNone/>
            </a:pPr>
            <a:endParaRPr lang="ru-RU" dirty="0"/>
          </a:p>
          <a:p>
            <a:pPr marL="0" indent="0" hangingPunct="0">
              <a:buNone/>
            </a:pPr>
            <a:r>
              <a:rPr lang="ru-RU" b="1" dirty="0" smtClean="0">
                <a:solidFill>
                  <a:srgbClr val="0070C0"/>
                </a:solidFill>
              </a:rPr>
              <a:t>лица</a:t>
            </a:r>
            <a:r>
              <a:rPr lang="ru-RU" b="1" dirty="0">
                <a:solidFill>
                  <a:srgbClr val="0070C0"/>
                </a:solidFill>
              </a:rPr>
              <a:t>, осваивающие основную образовательную программу в форме самообразования или семейного образования либо обучавшиеся по не имеющей государственной аккредитации образовательной программе, вправе пройти экстерном промежуточную и государственную итоговую аттестацию в организации, осуществляющей образовательную деятельность </a:t>
            </a:r>
            <a:r>
              <a:rPr lang="ru-RU" b="1" dirty="0">
                <a:solidFill>
                  <a:srgbClr val="FF0000"/>
                </a:solidFill>
              </a:rPr>
              <a:t>по соответствующей имеющей государственную аккредитацию образовательной программе </a:t>
            </a:r>
            <a:r>
              <a:rPr lang="ru-RU" b="1" dirty="0">
                <a:solidFill>
                  <a:srgbClr val="0070C0"/>
                </a:solidFill>
              </a:rPr>
              <a:t>(ч.3 ст.34 Федерального закона).</a:t>
            </a:r>
          </a:p>
        </p:txBody>
      </p:sp>
    </p:spTree>
    <p:extLst>
      <p:ext uri="{BB962C8B-B14F-4D97-AF65-F5344CB8AC3E}">
        <p14:creationId xmlns:p14="http://schemas.microsoft.com/office/powerpoint/2010/main" val="34256767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сполнительная">
  <a:themeElements>
    <a:clrScheme name="Исполнительная">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Исполнительная">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Исполнитель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Executive</Template>
  <TotalTime>926</TotalTime>
  <Words>711</Words>
  <Application>Microsoft Office PowerPoint</Application>
  <PresentationFormat>Экран (4:3)</PresentationFormat>
  <Paragraphs>61</Paragraphs>
  <Slides>13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13</vt:i4>
      </vt:variant>
    </vt:vector>
  </HeadingPairs>
  <TitlesOfParts>
    <vt:vector size="14" baseType="lpstr">
      <vt:lpstr>Исполнительная</vt:lpstr>
      <vt:lpstr> </vt:lpstr>
      <vt:lpstr>Семейное образование/самообразование</vt:lpstr>
      <vt:lpstr>Презентация PowerPoint</vt:lpstr>
      <vt:lpstr>Семейное образование/самообразование</vt:lpstr>
      <vt:lpstr>Презентация PowerPoint</vt:lpstr>
      <vt:lpstr>Презентация PowerPoint</vt:lpstr>
      <vt:lpstr>Презентация PowerPoint</vt:lpstr>
      <vt:lpstr>Презентация PowerPoint</vt:lpstr>
      <vt:lpstr>Разъяснять родителям особенности освоения ООП в семейной форме</vt:lpstr>
      <vt:lpstr>Разъяснять родителям особенности освоения ООП в семейной форме</vt:lpstr>
      <vt:lpstr>Образовательные организации должны помнить:</vt:lpstr>
      <vt:lpstr>Разъяснять родителям особенности освоения ООП в семейной форме</vt:lpstr>
      <vt:lpstr>Презентация PowerPoint</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Николай</dc:creator>
  <cp:lastModifiedBy>1</cp:lastModifiedBy>
  <cp:revision>29</cp:revision>
  <cp:lastPrinted>2018-12-19T12:26:50Z</cp:lastPrinted>
  <dcterms:created xsi:type="dcterms:W3CDTF">2018-12-17T17:06:33Z</dcterms:created>
  <dcterms:modified xsi:type="dcterms:W3CDTF">2019-04-16T10:11:46Z</dcterms:modified>
</cp:coreProperties>
</file>